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6"/>
  </p:notesMasterIdLst>
  <p:sldIdLst>
    <p:sldId id="256" r:id="rId2"/>
    <p:sldId id="280" r:id="rId3"/>
    <p:sldId id="262" r:id="rId4"/>
    <p:sldId id="257" r:id="rId5"/>
    <p:sldId id="265" r:id="rId6"/>
    <p:sldId id="271" r:id="rId7"/>
    <p:sldId id="259" r:id="rId8"/>
    <p:sldId id="258" r:id="rId9"/>
    <p:sldId id="264" r:id="rId10"/>
    <p:sldId id="261" r:id="rId11"/>
    <p:sldId id="263" r:id="rId12"/>
    <p:sldId id="267" r:id="rId13"/>
    <p:sldId id="279" r:id="rId14"/>
    <p:sldId id="269" r:id="rId15"/>
    <p:sldId id="273" r:id="rId16"/>
    <p:sldId id="274" r:id="rId17"/>
    <p:sldId id="276" r:id="rId18"/>
    <p:sldId id="275" r:id="rId19"/>
    <p:sldId id="288" r:id="rId20"/>
    <p:sldId id="290" r:id="rId21"/>
    <p:sldId id="270" r:id="rId22"/>
    <p:sldId id="285" r:id="rId23"/>
    <p:sldId id="272" r:id="rId24"/>
    <p:sldId id="277" r:id="rId25"/>
    <p:sldId id="281" r:id="rId26"/>
    <p:sldId id="284" r:id="rId27"/>
    <p:sldId id="278" r:id="rId28"/>
    <p:sldId id="283" r:id="rId29"/>
    <p:sldId id="292" r:id="rId30"/>
    <p:sldId id="293" r:id="rId31"/>
    <p:sldId id="291" r:id="rId32"/>
    <p:sldId id="289" r:id="rId33"/>
    <p:sldId id="286" r:id="rId34"/>
    <p:sldId id="287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redný štý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9FD44-EEA5-493A-AE90-4D368D9F2CCF}" type="datetimeFigureOut">
              <a:rPr lang="sk-SK" smtClean="0"/>
              <a:t>18. 9. 2018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8AF51-914A-4BB6-A3A0-D2D61C23514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7028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D0C187F-30BD-4C09-9EE6-B3CB894E02D0}" type="datetime1">
              <a:rPr lang="sk-SK" smtClean="0"/>
              <a:t>18. 9. 2018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2251CF9-C5C1-4C02-906F-0F7A2A4E06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221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D280-1CA8-4FDC-9806-76AFBB3E1AE9}" type="datetime1">
              <a:rPr lang="sk-SK" smtClean="0"/>
              <a:t>18. 9. 2018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941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5775-9449-4B1D-91C5-E4A91C83CCDB}" type="datetime1">
              <a:rPr lang="sk-SK" smtClean="0"/>
              <a:t>18. 9. 2018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6000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285F9-DAA2-467C-B0E7-CFB5F4A523DD}" type="datetime1">
              <a:rPr lang="sk-SK" smtClean="0"/>
              <a:t>18. 9. 2018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0250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9E97-3D61-43B7-98E0-BF0CBF841148}" type="datetime1">
              <a:rPr lang="sk-SK" smtClean="0"/>
              <a:t>18. 9. 2018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6678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EBEC-D160-4799-894A-9540F31E5484}" type="datetime1">
              <a:rPr lang="sk-SK" smtClean="0"/>
              <a:t>18. 9. 2018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4881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B837-4AF6-4A34-8A5C-10FE89BEEECA}" type="datetime1">
              <a:rPr lang="sk-SK" smtClean="0"/>
              <a:t>18. 9. 2018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3928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6D14685-83F4-4BC7-A6C0-10CABDBFBBAB}" type="datetime1">
              <a:rPr lang="sk-SK" smtClean="0"/>
              <a:t>18. 9. 2018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4640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A03B093-915D-4BBA-936B-0064E5F01B5B}" type="datetime1">
              <a:rPr lang="sk-SK" smtClean="0"/>
              <a:t>18. 9. 2018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3829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684-223A-4931-AFCC-87C810F0A87B}" type="datetime1">
              <a:rPr lang="sk-SK" smtClean="0"/>
              <a:t>18. 9. 2018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1236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544DB-D5DE-4294-A46D-6C9331DC63A4}" type="datetime1">
              <a:rPr lang="sk-SK" smtClean="0"/>
              <a:t>18. 9. 2018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2963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3D94-87E5-47FA-810F-C3B81D3ED666}" type="datetime1">
              <a:rPr lang="sk-SK" smtClean="0"/>
              <a:t>18. 9. 2018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2530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C0AD-6EE7-402E-8821-F74FD715615D}" type="datetime1">
              <a:rPr lang="sk-SK" smtClean="0"/>
              <a:t>18. 9. 2018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5554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A57B-F3BD-4BDE-8784-DD09DAB9DCC0}" type="datetime1">
              <a:rPr lang="sk-SK" smtClean="0"/>
              <a:t>18. 9. 2018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40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1613-423F-4EA2-8B83-1245B3314545}" type="datetime1">
              <a:rPr lang="sk-SK" smtClean="0"/>
              <a:t>18. 9. 2018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441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9B8D-D345-4C27-BF1E-650C5A136093}" type="datetime1">
              <a:rPr lang="sk-SK" smtClean="0"/>
              <a:t>18. 9. 2018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9338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5888-B29B-49F4-A136-07EB46530E05}" type="datetime1">
              <a:rPr lang="sk-SK" smtClean="0"/>
              <a:t>18. 9. 2018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7653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532D8B0-0B73-46B5-A127-802150499280}" type="datetime1">
              <a:rPr lang="sk-SK" smtClean="0"/>
              <a:t>18. 9. 2018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2251CF9-C5C1-4C02-906F-0F7A2A4E06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165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1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Excel_Worksheet1.xlsx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2B008548-5FFF-40EA-AEF5-9B539E7AE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Proces pripojenia a verifikácie LP</a:t>
            </a: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03D21BD0-E1C8-48CC-8D2D-DBDF1E89B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729" y="2779094"/>
            <a:ext cx="6236541" cy="2698917"/>
          </a:xfrm>
          <a:prstGeom prst="rect">
            <a:avLst/>
          </a:prstGeom>
        </p:spPr>
      </p:pic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90C453BB-9D50-450F-AD2B-F36C8715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1</a:t>
            </a:fld>
            <a:endParaRPr lang="sk-SK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994BD59D-C5E4-42AE-8758-F2C713034422}"/>
              </a:ext>
            </a:extLst>
          </p:cNvPr>
          <p:cNvSpPr txBox="1"/>
          <p:nvPr/>
        </p:nvSpPr>
        <p:spPr>
          <a:xfrm>
            <a:off x="4866246" y="5837647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/>
              <a:t>18.09.2018</a:t>
            </a:r>
            <a:br>
              <a:rPr lang="sk-SK" dirty="0"/>
            </a:br>
            <a:r>
              <a:rPr lang="sk-SK" dirty="0"/>
              <a:t>Bratislava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BBFB40C9-069A-442B-B212-122E0DCF633E}"/>
              </a:ext>
            </a:extLst>
          </p:cNvPr>
          <p:cNvSpPr txBox="1"/>
          <p:nvPr/>
        </p:nvSpPr>
        <p:spPr>
          <a:xfrm>
            <a:off x="570451" y="6006923"/>
            <a:ext cx="1524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/>
              <a:t>Pavol Ondrovič</a:t>
            </a:r>
          </a:p>
        </p:txBody>
      </p:sp>
    </p:spTree>
    <p:extLst>
      <p:ext uri="{BB962C8B-B14F-4D97-AF65-F5344CB8AC3E}">
        <p14:creationId xmlns:p14="http://schemas.microsoft.com/office/powerpoint/2010/main" val="2135544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E1A6C7-A822-4A52-BBB2-B9B05CFE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Aký môže byť status pri každej krabičke LP?</a:t>
            </a:r>
          </a:p>
        </p:txBody>
      </p:sp>
      <p:pic>
        <p:nvPicPr>
          <p:cNvPr id="65" name="Obrázok 64">
            <a:extLst>
              <a:ext uri="{FF2B5EF4-FFF2-40B4-BE49-F238E27FC236}">
                <a16:creationId xmlns:a16="http://schemas.microsoft.com/office/drawing/2014/main" id="{D6680F43-CFBD-4A14-90A9-50A021B5C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853" y="2188051"/>
            <a:ext cx="8761413" cy="4524785"/>
          </a:xfrm>
          <a:prstGeom prst="rect">
            <a:avLst/>
          </a:prstGeom>
        </p:spPr>
      </p:pic>
      <p:sp>
        <p:nvSpPr>
          <p:cNvPr id="66" name="Vývojový diagram: spojnica 65">
            <a:extLst>
              <a:ext uri="{FF2B5EF4-FFF2-40B4-BE49-F238E27FC236}">
                <a16:creationId xmlns:a16="http://schemas.microsoft.com/office/drawing/2014/main" id="{4C016FAF-253A-488B-94A9-4B71D0D984AE}"/>
              </a:ext>
            </a:extLst>
          </p:cNvPr>
          <p:cNvSpPr/>
          <p:nvPr/>
        </p:nvSpPr>
        <p:spPr>
          <a:xfrm>
            <a:off x="5434992" y="3942827"/>
            <a:ext cx="1669409" cy="1409350"/>
          </a:xfrm>
          <a:prstGeom prst="flowChartConnector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7" name="Legende mit Linie 1 2">
            <a:extLst>
              <a:ext uri="{FF2B5EF4-FFF2-40B4-BE49-F238E27FC236}">
                <a16:creationId xmlns:a16="http://schemas.microsoft.com/office/drawing/2014/main" id="{1D477AC5-1D64-4493-B32A-3725D4F395D7}"/>
              </a:ext>
            </a:extLst>
          </p:cNvPr>
          <p:cNvSpPr/>
          <p:nvPr/>
        </p:nvSpPr>
        <p:spPr>
          <a:xfrm>
            <a:off x="10055167" y="2660034"/>
            <a:ext cx="1895475" cy="1031122"/>
          </a:xfrm>
          <a:prstGeom prst="borderCallout1">
            <a:avLst>
              <a:gd name="adj1" fmla="val 50661"/>
              <a:gd name="adj2" fmla="val -2805"/>
              <a:gd name="adj3" fmla="val 160264"/>
              <a:gd name="adj4" fmla="val -157575"/>
            </a:avLst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k-SK" sz="1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Základný status každej krabičky </a:t>
            </a:r>
            <a:br>
              <a:rPr lang="sk-SK" sz="1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1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ktorý nastaví výrobca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B7AAF6C9-B6A7-443A-95D2-D05A17D57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0520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A8364B-BD60-4E7B-9995-CFDAE0070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Základné typy transakcií</a:t>
            </a:r>
          </a:p>
        </p:txBody>
      </p:sp>
      <p:graphicFrame>
        <p:nvGraphicFramePr>
          <p:cNvPr id="3" name="Tabelle 1">
            <a:extLst>
              <a:ext uri="{FF2B5EF4-FFF2-40B4-BE49-F238E27FC236}">
                <a16:creationId xmlns:a16="http://schemas.microsoft.com/office/drawing/2014/main" id="{6D67C1D9-104C-47D5-97BB-E9477589AB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08598"/>
              </p:ext>
            </p:extLst>
          </p:nvPr>
        </p:nvGraphicFramePr>
        <p:xfrm>
          <a:off x="2486252" y="2636874"/>
          <a:ext cx="6098815" cy="3237579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558448">
                  <a:extLst>
                    <a:ext uri="{9D8B030D-6E8A-4147-A177-3AD203B41FA5}">
                      <a16:colId xmlns:a16="http://schemas.microsoft.com/office/drawing/2014/main" val="2688671925"/>
                    </a:ext>
                  </a:extLst>
                </a:gridCol>
                <a:gridCol w="1244906">
                  <a:extLst>
                    <a:ext uri="{9D8B030D-6E8A-4147-A177-3AD203B41FA5}">
                      <a16:colId xmlns:a16="http://schemas.microsoft.com/office/drawing/2014/main" val="2138696971"/>
                    </a:ext>
                  </a:extLst>
                </a:gridCol>
                <a:gridCol w="1295461">
                  <a:extLst>
                    <a:ext uri="{9D8B030D-6E8A-4147-A177-3AD203B41FA5}">
                      <a16:colId xmlns:a16="http://schemas.microsoft.com/office/drawing/2014/main" val="2584586961"/>
                    </a:ext>
                  </a:extLst>
                </a:gridCol>
              </a:tblGrid>
              <a:tr h="359731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Transakcie </a:t>
                      </a:r>
                      <a:endParaRPr lang="en-US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sk-SK" sz="1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Lekáreň</a:t>
                      </a:r>
                      <a:endParaRPr lang="de-DE" sz="1600" b="0" i="0" u="none" strike="noStrike" baseline="30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sk-SK" sz="1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Distribútor</a:t>
                      </a:r>
                      <a:r>
                        <a:rPr lang="de-DE" sz="1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endParaRPr lang="de-DE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266813"/>
                  </a:ext>
                </a:extLst>
              </a:tr>
              <a:tr h="35973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i="1" u="none" strike="noStrike" dirty="0">
                          <a:effectLst/>
                        </a:rPr>
                        <a:t>Verification</a:t>
                      </a:r>
                      <a:r>
                        <a:rPr lang="sk-SK" sz="1600" i="1" u="none" strike="noStrike" dirty="0">
                          <a:effectLst/>
                        </a:rPr>
                        <a:t> – verifikovanie 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>
                          <a:effectLst/>
                        </a:rPr>
                        <a:t>X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>
                          <a:effectLst/>
                        </a:rPr>
                        <a:t>X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700373"/>
                  </a:ext>
                </a:extLst>
              </a:tr>
              <a:tr h="35973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i="1" u="none" strike="noStrike" dirty="0">
                          <a:effectLst/>
                        </a:rPr>
                        <a:t>Dispense</a:t>
                      </a:r>
                      <a:r>
                        <a:rPr lang="sk-SK" sz="1600" i="1" u="none" strike="noStrike" dirty="0">
                          <a:effectLst/>
                        </a:rPr>
                        <a:t> – vyradenie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>
                          <a:effectLst/>
                        </a:rPr>
                        <a:t>X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>
                          <a:effectLst/>
                        </a:rPr>
                        <a:t>X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28277"/>
                  </a:ext>
                </a:extLst>
              </a:tr>
              <a:tr h="35973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i="1" u="none" strike="noStrike" dirty="0">
                          <a:effectLst/>
                        </a:rPr>
                        <a:t>Destroy</a:t>
                      </a:r>
                      <a:r>
                        <a:rPr lang="sk-SK" sz="1600" i="1" u="none" strike="noStrike" dirty="0">
                          <a:effectLst/>
                        </a:rPr>
                        <a:t>- Zničenie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>
                          <a:effectLst/>
                        </a:rPr>
                        <a:t>X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>
                          <a:effectLst/>
                        </a:rPr>
                        <a:t>X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937268"/>
                  </a:ext>
                </a:extLst>
              </a:tr>
              <a:tr h="35973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i="1" u="none" strike="noStrike" dirty="0">
                          <a:effectLst/>
                        </a:rPr>
                        <a:t>Export</a:t>
                      </a:r>
                      <a:r>
                        <a:rPr lang="sk-SK" sz="1600" i="1" u="none" strike="noStrike" dirty="0">
                          <a:effectLst/>
                        </a:rPr>
                        <a:t> – exportovanie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>
                          <a:effectLst/>
                        </a:rPr>
                        <a:t> 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>
                          <a:effectLst/>
                        </a:rPr>
                        <a:t>X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798213"/>
                  </a:ext>
                </a:extLst>
              </a:tr>
              <a:tr h="35973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i="1" u="none" strike="noStrike" dirty="0">
                          <a:effectLst/>
                        </a:rPr>
                        <a:t>Sample</a:t>
                      </a:r>
                      <a:r>
                        <a:rPr lang="sk-SK" sz="1600" i="1" u="none" strike="noStrike" dirty="0">
                          <a:effectLst/>
                        </a:rPr>
                        <a:t> – vzorka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>
                          <a:effectLst/>
                        </a:rPr>
                        <a:t>X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>
                          <a:effectLst/>
                        </a:rPr>
                        <a:t>X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964349"/>
                  </a:ext>
                </a:extLst>
              </a:tr>
              <a:tr h="359731">
                <a:tc>
                  <a:txBody>
                    <a:bodyPr/>
                    <a:lstStyle/>
                    <a:p>
                      <a:pPr marL="0" marR="0" indent="0" algn="l" defTabSz="80650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i="1" u="none" strike="noStrike" dirty="0">
                          <a:effectLst/>
                        </a:rPr>
                        <a:t>Free sample</a:t>
                      </a:r>
                      <a:r>
                        <a:rPr lang="sk-SK" sz="1600" i="1" u="none" strike="noStrike" dirty="0">
                          <a:effectLst/>
                        </a:rPr>
                        <a:t> – bezplatná vzorka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>
                          <a:effectLst/>
                        </a:rPr>
                        <a:t> 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>
                          <a:effectLst/>
                        </a:rPr>
                        <a:t>X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199026"/>
                  </a:ext>
                </a:extLst>
              </a:tr>
              <a:tr h="359731">
                <a:tc>
                  <a:txBody>
                    <a:bodyPr/>
                    <a:lstStyle/>
                    <a:p>
                      <a:pPr marL="0" marR="0" indent="0" algn="l" defTabSz="80650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i="1" u="none" strike="noStrike" dirty="0">
                          <a:effectLst/>
                        </a:rPr>
                        <a:t>Lock</a:t>
                      </a:r>
                      <a:r>
                        <a:rPr lang="sk-SK" sz="1600" i="1" u="none" strike="noStrike" dirty="0">
                          <a:effectLst/>
                        </a:rPr>
                        <a:t> – uzamknuté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>
                          <a:effectLst/>
                        </a:rPr>
                        <a:t> 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>
                          <a:effectLst/>
                        </a:rPr>
                        <a:t>X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879677"/>
                  </a:ext>
                </a:extLst>
              </a:tr>
              <a:tr h="359731">
                <a:tc>
                  <a:txBody>
                    <a:bodyPr/>
                    <a:lstStyle/>
                    <a:p>
                      <a:pPr marL="0" marR="0" indent="0" algn="l" defTabSz="80650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Stolen</a:t>
                      </a:r>
                      <a:r>
                        <a:rPr lang="sk-SK" sz="16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ukradnuté</a:t>
                      </a:r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501" rtl="0" eaLnBrk="1" fontAlgn="ctr" latinLnBrk="0" hangingPunct="1"/>
                      <a:endParaRPr lang="de-DE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501" rtl="0" eaLnBrk="1" fontAlgn="ctr" latinLnBrk="0" hangingPunct="1"/>
                      <a:r>
                        <a:rPr lang="de-DE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671717"/>
                  </a:ext>
                </a:extLst>
              </a:tr>
            </a:tbl>
          </a:graphicData>
        </a:graphic>
      </p:graphicFrame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3BDA84E-4B02-4D43-AF52-AF179B378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46301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EF3DD45D-B578-4DD7-892B-0AC5F9D7C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12</a:t>
            </a:fld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DD9748-0264-45E0-B73B-83DC1476A8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04957" y="0"/>
            <a:ext cx="8761413" cy="708025"/>
          </a:xfrm>
        </p:spPr>
        <p:txBody>
          <a:bodyPr/>
          <a:lstStyle/>
          <a:p>
            <a:r>
              <a:rPr lang="sk-SK" sz="3200" dirty="0">
                <a:solidFill>
                  <a:schemeClr val="tx1"/>
                </a:solidFill>
              </a:rPr>
              <a:t>Single </a:t>
            </a:r>
            <a:r>
              <a:rPr lang="sk-SK" sz="3200" dirty="0" err="1">
                <a:solidFill>
                  <a:schemeClr val="tx1"/>
                </a:solidFill>
              </a:rPr>
              <a:t>transactions</a:t>
            </a:r>
            <a:r>
              <a:rPr lang="sk-SK" sz="3200" dirty="0">
                <a:solidFill>
                  <a:schemeClr val="tx1"/>
                </a:solidFill>
              </a:rPr>
              <a:t> + MIX Bulk </a:t>
            </a:r>
            <a:r>
              <a:rPr lang="sk-SK" sz="3200" dirty="0" err="1">
                <a:solidFill>
                  <a:schemeClr val="tx1"/>
                </a:solidFill>
              </a:rPr>
              <a:t>transactions</a:t>
            </a:r>
            <a:endParaRPr lang="sk-SK" sz="3200" dirty="0">
              <a:solidFill>
                <a:schemeClr val="tx1"/>
              </a:solidFill>
            </a:endParaRPr>
          </a:p>
        </p:txBody>
      </p:sp>
      <p:graphicFrame>
        <p:nvGraphicFramePr>
          <p:cNvPr id="3" name="Tabelle 3">
            <a:extLst>
              <a:ext uri="{FF2B5EF4-FFF2-40B4-BE49-F238E27FC236}">
                <a16:creationId xmlns:a16="http://schemas.microsoft.com/office/drawing/2014/main" id="{114A437C-1B90-4E48-A8CA-82590DEBFF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701896"/>
              </p:ext>
            </p:extLst>
          </p:nvPr>
        </p:nvGraphicFramePr>
        <p:xfrm>
          <a:off x="462474" y="708025"/>
          <a:ext cx="9772958" cy="36749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90350">
                  <a:extLst>
                    <a:ext uri="{9D8B030D-6E8A-4147-A177-3AD203B41FA5}">
                      <a16:colId xmlns:a16="http://schemas.microsoft.com/office/drawing/2014/main" val="3729191339"/>
                    </a:ext>
                  </a:extLst>
                </a:gridCol>
                <a:gridCol w="8982608">
                  <a:extLst>
                    <a:ext uri="{9D8B030D-6E8A-4147-A177-3AD203B41FA5}">
                      <a16:colId xmlns:a16="http://schemas.microsoft.com/office/drawing/2014/main" val="2688671925"/>
                    </a:ext>
                  </a:extLst>
                </a:gridCol>
              </a:tblGrid>
              <a:tr h="34107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de-DE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Web Service I</a:t>
                      </a:r>
                      <a:r>
                        <a:rPr lang="sk-SK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de-DE" sz="10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Web Service Name/Description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266813"/>
                  </a:ext>
                </a:extLst>
              </a:tr>
              <a:tr h="34107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G110</a:t>
                      </a:r>
                      <a:endParaRPr lang="de-DE" sz="1200" b="1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err="1">
                          <a:effectLst/>
                        </a:rPr>
                        <a:t>Verify</a:t>
                      </a:r>
                      <a:r>
                        <a:rPr lang="de-DE" sz="1100" u="none" strike="noStrike" dirty="0">
                          <a:effectLst/>
                        </a:rPr>
                        <a:t> Single Pack</a:t>
                      </a:r>
                      <a:br>
                        <a:rPr lang="de-DE" sz="1100" u="none" strike="noStrike" dirty="0">
                          <a:effectLst/>
                        </a:rPr>
                      </a:br>
                      <a:r>
                        <a:rPr lang="de-DE" sz="1050" u="none" strike="noStrike" dirty="0" err="1">
                          <a:effectLst/>
                        </a:rPr>
                        <a:t>Verify</a:t>
                      </a:r>
                      <a:r>
                        <a:rPr lang="de-DE" sz="1050" u="none" strike="noStrike" dirty="0">
                          <a:effectLst/>
                        </a:rPr>
                        <a:t> a </a:t>
                      </a:r>
                      <a:r>
                        <a:rPr lang="de-DE" sz="1050" u="none" strike="noStrike" dirty="0" err="1">
                          <a:effectLst/>
                        </a:rPr>
                        <a:t>single</a:t>
                      </a:r>
                      <a:r>
                        <a:rPr lang="de-DE" sz="1050" u="none" strike="noStrike" dirty="0">
                          <a:effectLst/>
                        </a:rPr>
                        <a:t> pack. This </a:t>
                      </a:r>
                      <a:r>
                        <a:rPr lang="de-DE" sz="1050" u="none" strike="noStrike" dirty="0" err="1">
                          <a:effectLst/>
                        </a:rPr>
                        <a:t>does</a:t>
                      </a:r>
                      <a:r>
                        <a:rPr lang="de-DE" sz="1050" u="none" strike="noStrike" dirty="0">
                          <a:effectLst/>
                        </a:rPr>
                        <a:t> not </a:t>
                      </a:r>
                      <a:r>
                        <a:rPr lang="de-DE" sz="1050" u="none" strike="noStrike" dirty="0" err="1">
                          <a:effectLst/>
                        </a:rPr>
                        <a:t>change</a:t>
                      </a:r>
                      <a:r>
                        <a:rPr lang="de-DE" sz="1050" u="none" strike="noStrike" dirty="0">
                          <a:effectLst/>
                        </a:rPr>
                        <a:t> </a:t>
                      </a:r>
                      <a:r>
                        <a:rPr lang="de-DE" sz="1050" u="none" strike="noStrike" dirty="0" err="1">
                          <a:effectLst/>
                        </a:rPr>
                        <a:t>the</a:t>
                      </a:r>
                      <a:r>
                        <a:rPr lang="de-DE" sz="1050" u="none" strike="noStrike" dirty="0">
                          <a:effectLst/>
                        </a:rPr>
                        <a:t> </a:t>
                      </a:r>
                      <a:r>
                        <a:rPr lang="de-DE" sz="1050" u="none" strike="noStrike" dirty="0" err="1">
                          <a:effectLst/>
                        </a:rPr>
                        <a:t>status</a:t>
                      </a:r>
                      <a:r>
                        <a:rPr lang="de-DE" sz="1050" u="none" strike="noStrike" dirty="0">
                          <a:effectLst/>
                        </a:rPr>
                        <a:t> </a:t>
                      </a:r>
                      <a:r>
                        <a:rPr lang="de-DE" sz="1050" u="none" strike="noStrike" dirty="0" err="1">
                          <a:effectLst/>
                        </a:rPr>
                        <a:t>of</a:t>
                      </a:r>
                      <a:r>
                        <a:rPr lang="de-DE" sz="1050" u="none" strike="noStrike" dirty="0">
                          <a:effectLst/>
                        </a:rPr>
                        <a:t> </a:t>
                      </a:r>
                      <a:r>
                        <a:rPr lang="de-DE" sz="1050" u="none" strike="noStrike" dirty="0" err="1">
                          <a:effectLst/>
                        </a:rPr>
                        <a:t>the</a:t>
                      </a:r>
                      <a:r>
                        <a:rPr lang="de-DE" sz="1050" u="none" strike="noStrike" dirty="0">
                          <a:effectLst/>
                        </a:rPr>
                        <a:t> pack.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700373"/>
                  </a:ext>
                </a:extLst>
              </a:tr>
              <a:tr h="47764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G120</a:t>
                      </a:r>
                      <a:endParaRPr lang="de-DE" sz="1200" b="1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Dispense Single Pack</a:t>
                      </a:r>
                      <a:br>
                        <a:rPr lang="de-DE" sz="1100" u="none" strike="noStrike" dirty="0">
                          <a:effectLst/>
                        </a:rPr>
                      </a:br>
                      <a:r>
                        <a:rPr lang="de-DE" sz="1050" u="none" strike="noStrike" dirty="0">
                          <a:effectLst/>
                        </a:rPr>
                        <a:t>Dispense a </a:t>
                      </a:r>
                      <a:r>
                        <a:rPr lang="de-DE" sz="1050" u="none" strike="noStrike" dirty="0" err="1">
                          <a:effectLst/>
                        </a:rPr>
                        <a:t>single</a:t>
                      </a:r>
                      <a:r>
                        <a:rPr lang="de-DE" sz="1050" u="none" strike="noStrike" dirty="0">
                          <a:effectLst/>
                        </a:rPr>
                        <a:t> pack </a:t>
                      </a:r>
                      <a:r>
                        <a:rPr lang="de-DE" sz="1050" u="none" strike="noStrike" dirty="0" err="1">
                          <a:effectLst/>
                        </a:rPr>
                        <a:t>using</a:t>
                      </a:r>
                      <a:r>
                        <a:rPr lang="de-DE" sz="1050" u="none" strike="noStrike" dirty="0">
                          <a:effectLst/>
                        </a:rPr>
                        <a:t> a </a:t>
                      </a:r>
                      <a:r>
                        <a:rPr lang="de-DE" sz="1050" u="none" strike="noStrike" dirty="0" err="1">
                          <a:effectLst/>
                        </a:rPr>
                        <a:t>scanner</a:t>
                      </a:r>
                      <a:r>
                        <a:rPr lang="de-DE" sz="1050" u="none" strike="noStrike" dirty="0">
                          <a:effectLst/>
                        </a:rPr>
                        <a:t>. All</a:t>
                      </a:r>
                      <a:r>
                        <a:rPr lang="de-DE" sz="1050" u="none" strike="noStrike" baseline="0" dirty="0">
                          <a:effectLst/>
                        </a:rPr>
                        <a:t> </a:t>
                      </a:r>
                      <a:r>
                        <a:rPr lang="de-DE" sz="1050" u="none" strike="noStrike" baseline="0" dirty="0" err="1">
                          <a:effectLst/>
                        </a:rPr>
                        <a:t>data</a:t>
                      </a:r>
                      <a:r>
                        <a:rPr lang="de-DE" sz="1050" u="none" strike="noStrike" baseline="0" dirty="0">
                          <a:effectLst/>
                        </a:rPr>
                        <a:t> </a:t>
                      </a:r>
                      <a:r>
                        <a:rPr lang="de-DE" sz="1050" u="none" strike="noStrike" baseline="0" dirty="0" err="1">
                          <a:effectLst/>
                        </a:rPr>
                        <a:t>matrix</a:t>
                      </a:r>
                      <a:r>
                        <a:rPr lang="de-DE" sz="1050" u="none" strike="noStrike" baseline="0" dirty="0">
                          <a:effectLst/>
                        </a:rPr>
                        <a:t> </a:t>
                      </a:r>
                      <a:r>
                        <a:rPr lang="de-DE" sz="1050" u="none" strike="noStrike" baseline="0" dirty="0" err="1">
                          <a:effectLst/>
                        </a:rPr>
                        <a:t>fields</a:t>
                      </a:r>
                      <a:r>
                        <a:rPr lang="de-DE" sz="1050" u="none" strike="noStrike" baseline="0" dirty="0">
                          <a:effectLst/>
                        </a:rPr>
                        <a:t> will </a:t>
                      </a:r>
                      <a:r>
                        <a:rPr lang="de-DE" sz="1050" u="none" strike="noStrike" baseline="0" dirty="0" err="1">
                          <a:effectLst/>
                        </a:rPr>
                        <a:t>be</a:t>
                      </a:r>
                      <a:r>
                        <a:rPr lang="de-DE" sz="1050" u="none" strike="noStrike" baseline="0" dirty="0">
                          <a:effectLst/>
                        </a:rPr>
                        <a:t> </a:t>
                      </a:r>
                      <a:r>
                        <a:rPr lang="de-DE" sz="1050" u="none" strike="noStrike" baseline="0" dirty="0" err="1">
                          <a:effectLst/>
                        </a:rPr>
                        <a:t>submitted</a:t>
                      </a:r>
                      <a:r>
                        <a:rPr lang="de-DE" sz="1050" u="none" strike="noStrike" baseline="0" dirty="0">
                          <a:effectLst/>
                        </a:rPr>
                        <a:t> (incl. </a:t>
                      </a:r>
                      <a:r>
                        <a:rPr lang="de-DE" sz="1050" u="none" strike="noStrike" baseline="0" dirty="0" err="1">
                          <a:effectLst/>
                        </a:rPr>
                        <a:t>product</a:t>
                      </a:r>
                      <a:r>
                        <a:rPr lang="de-DE" sz="1050" u="none" strike="noStrike" baseline="0" dirty="0">
                          <a:effectLst/>
                        </a:rPr>
                        <a:t> </a:t>
                      </a:r>
                      <a:r>
                        <a:rPr lang="de-DE" sz="1050" u="none" strike="noStrike" baseline="0" dirty="0" err="1">
                          <a:effectLst/>
                        </a:rPr>
                        <a:t>number</a:t>
                      </a:r>
                      <a:r>
                        <a:rPr lang="de-DE" sz="1050" u="none" strike="noStrike" baseline="0" dirty="0">
                          <a:effectLst/>
                        </a:rPr>
                        <a:t>, </a:t>
                      </a:r>
                      <a:r>
                        <a:rPr lang="de-DE" sz="1050" u="none" strike="noStrike" baseline="0" dirty="0" err="1">
                          <a:effectLst/>
                        </a:rPr>
                        <a:t>batch</a:t>
                      </a:r>
                      <a:r>
                        <a:rPr lang="de-DE" sz="1050" u="none" strike="noStrike" baseline="0" dirty="0">
                          <a:effectLst/>
                        </a:rPr>
                        <a:t> </a:t>
                      </a:r>
                      <a:r>
                        <a:rPr lang="de-DE" sz="1050" u="none" strike="noStrike" baseline="0" dirty="0" err="1">
                          <a:effectLst/>
                        </a:rPr>
                        <a:t>number</a:t>
                      </a:r>
                      <a:r>
                        <a:rPr lang="de-DE" sz="1050" u="none" strike="noStrike" baseline="0" dirty="0">
                          <a:effectLst/>
                        </a:rPr>
                        <a:t>, </a:t>
                      </a:r>
                      <a:r>
                        <a:rPr lang="de-DE" sz="1050" u="none" strike="noStrike" baseline="0" dirty="0" err="1">
                          <a:effectLst/>
                        </a:rPr>
                        <a:t>expiry</a:t>
                      </a:r>
                      <a:r>
                        <a:rPr lang="de-DE" sz="1050" u="none" strike="noStrike" baseline="0" dirty="0">
                          <a:effectLst/>
                        </a:rPr>
                        <a:t> date).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28277"/>
                  </a:ext>
                </a:extLst>
              </a:tr>
              <a:tr h="34107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G122</a:t>
                      </a:r>
                      <a:endParaRPr lang="de-DE" sz="1200" b="1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Dispense Single Pack Manual Entry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050" u="none" strike="noStrike">
                          <a:effectLst/>
                        </a:rPr>
                        <a:t>Dispense a single pack with manual data entry. Only the product number and the serial number will be submitted.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445582"/>
                  </a:ext>
                </a:extLst>
              </a:tr>
              <a:tr h="34107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G130</a:t>
                      </a:r>
                    </a:p>
                  </a:txBody>
                  <a:tcPr marL="9525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Destroy Single Pack</a:t>
                      </a:r>
                      <a:br>
                        <a:rPr lang="de-DE" sz="1100" u="none" strike="noStrike" dirty="0">
                          <a:effectLst/>
                        </a:rPr>
                      </a:br>
                      <a:r>
                        <a:rPr lang="de-DE" sz="1050" u="none" strike="noStrike" dirty="0">
                          <a:effectLst/>
                        </a:rPr>
                        <a:t>Report a </a:t>
                      </a:r>
                      <a:r>
                        <a:rPr lang="de-DE" sz="1050" u="none" strike="noStrike" dirty="0" err="1">
                          <a:effectLst/>
                        </a:rPr>
                        <a:t>single</a:t>
                      </a:r>
                      <a:r>
                        <a:rPr lang="de-DE" sz="1050" u="none" strike="noStrike" dirty="0">
                          <a:effectLst/>
                        </a:rPr>
                        <a:t> pack </a:t>
                      </a:r>
                      <a:r>
                        <a:rPr lang="de-DE" sz="1050" u="none" strike="noStrike" dirty="0" err="1">
                          <a:effectLst/>
                        </a:rPr>
                        <a:t>as</a:t>
                      </a:r>
                      <a:r>
                        <a:rPr lang="de-DE" sz="1050" u="none" strike="noStrike" dirty="0">
                          <a:effectLst/>
                        </a:rPr>
                        <a:t> </a:t>
                      </a:r>
                      <a:r>
                        <a:rPr lang="de-DE" sz="1050" u="none" strike="noStrike" dirty="0" err="1">
                          <a:effectLst/>
                        </a:rPr>
                        <a:t>destroyed</a:t>
                      </a:r>
                      <a:r>
                        <a:rPr lang="de-DE" sz="1050" u="none" strike="noStrike" dirty="0">
                          <a:effectLst/>
                        </a:rPr>
                        <a:t>.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937268"/>
                  </a:ext>
                </a:extLst>
              </a:tr>
              <a:tr h="34107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G140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Export Single Pack</a:t>
                      </a:r>
                      <a:br>
                        <a:rPr lang="de-DE" sz="1100" u="none" strike="noStrike" dirty="0">
                          <a:effectLst/>
                        </a:rPr>
                      </a:br>
                      <a:r>
                        <a:rPr lang="de-DE" sz="1050" u="none" strike="noStrike" dirty="0">
                          <a:effectLst/>
                        </a:rPr>
                        <a:t>Report a</a:t>
                      </a:r>
                      <a:r>
                        <a:rPr lang="de-DE" sz="1050" u="none" strike="noStrike" baseline="0" dirty="0">
                          <a:effectLst/>
                        </a:rPr>
                        <a:t> </a:t>
                      </a:r>
                      <a:r>
                        <a:rPr lang="de-DE" sz="1050" u="none" strike="noStrike" baseline="0" dirty="0" err="1">
                          <a:effectLst/>
                        </a:rPr>
                        <a:t>single</a:t>
                      </a:r>
                      <a:r>
                        <a:rPr lang="de-DE" sz="1050" u="none" strike="noStrike" baseline="0" dirty="0">
                          <a:effectLst/>
                        </a:rPr>
                        <a:t> pack </a:t>
                      </a:r>
                      <a:r>
                        <a:rPr lang="de-DE" sz="1050" u="none" strike="noStrike" baseline="0" dirty="0" err="1">
                          <a:effectLst/>
                        </a:rPr>
                        <a:t>as</a:t>
                      </a:r>
                      <a:r>
                        <a:rPr lang="de-DE" sz="1050" u="none" strike="noStrike" baseline="0" dirty="0">
                          <a:effectLst/>
                        </a:rPr>
                        <a:t> </a:t>
                      </a:r>
                      <a:r>
                        <a:rPr lang="de-DE" sz="1050" u="none" strike="noStrike" baseline="0" dirty="0" err="1">
                          <a:effectLst/>
                        </a:rPr>
                        <a:t>exported</a:t>
                      </a:r>
                      <a:r>
                        <a:rPr lang="de-DE" sz="1050" u="none" strike="noStrike" baseline="0" dirty="0">
                          <a:effectLst/>
                        </a:rPr>
                        <a:t>.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798213"/>
                  </a:ext>
                </a:extLst>
              </a:tr>
              <a:tr h="341076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200" b="1" u="none" strike="noStrike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G150</a:t>
                      </a:r>
                    </a:p>
                  </a:txBody>
                  <a:tcPr marL="9525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Sample Single Pack</a:t>
                      </a:r>
                      <a:br>
                        <a:rPr lang="de-DE" sz="1100" u="none" strike="noStrike" dirty="0">
                          <a:effectLst/>
                        </a:rPr>
                      </a:br>
                      <a:r>
                        <a:rPr lang="de-DE" sz="1050" u="none" strike="noStrike" dirty="0">
                          <a:effectLst/>
                        </a:rPr>
                        <a:t>Report </a:t>
                      </a:r>
                      <a:r>
                        <a:rPr lang="de-DE" sz="1050" u="none" strike="noStrike" dirty="0" err="1">
                          <a:effectLst/>
                        </a:rPr>
                        <a:t>that</a:t>
                      </a:r>
                      <a:r>
                        <a:rPr lang="de-DE" sz="1050" u="none" strike="noStrike" baseline="0" dirty="0">
                          <a:effectLst/>
                        </a:rPr>
                        <a:t> </a:t>
                      </a:r>
                      <a:r>
                        <a:rPr lang="de-DE" sz="1050" u="none" strike="noStrike" dirty="0">
                          <a:effectLst/>
                        </a:rPr>
                        <a:t>a </a:t>
                      </a:r>
                      <a:r>
                        <a:rPr lang="de-DE" sz="1050" u="none" strike="noStrike" dirty="0" err="1">
                          <a:effectLst/>
                        </a:rPr>
                        <a:t>single</a:t>
                      </a:r>
                      <a:r>
                        <a:rPr lang="de-DE" sz="1050" u="none" strike="noStrike" dirty="0">
                          <a:effectLst/>
                        </a:rPr>
                        <a:t> pack</a:t>
                      </a:r>
                      <a:r>
                        <a:rPr lang="de-DE" sz="1050" u="none" strike="noStrike" baseline="0" dirty="0">
                          <a:effectLst/>
                        </a:rPr>
                        <a:t> </a:t>
                      </a:r>
                      <a:r>
                        <a:rPr lang="de-DE" sz="1050" u="none" strike="noStrike" dirty="0" err="1">
                          <a:effectLst/>
                        </a:rPr>
                        <a:t>has</a:t>
                      </a:r>
                      <a:r>
                        <a:rPr lang="de-DE" sz="1050" u="none" strike="noStrike" dirty="0">
                          <a:effectLst/>
                        </a:rPr>
                        <a:t> </a:t>
                      </a:r>
                      <a:r>
                        <a:rPr lang="de-DE" sz="1050" u="none" strike="noStrike" dirty="0" err="1">
                          <a:effectLst/>
                        </a:rPr>
                        <a:t>been</a:t>
                      </a:r>
                      <a:r>
                        <a:rPr lang="de-DE" sz="1050" u="none" strike="noStrike" dirty="0">
                          <a:effectLst/>
                        </a:rPr>
                        <a:t> </a:t>
                      </a:r>
                      <a:r>
                        <a:rPr lang="de-DE" sz="1050" u="none" strike="noStrike" dirty="0" err="1">
                          <a:effectLst/>
                        </a:rPr>
                        <a:t>provided</a:t>
                      </a:r>
                      <a:r>
                        <a:rPr lang="de-DE" sz="1050" u="none" strike="noStrike" dirty="0">
                          <a:effectLst/>
                        </a:rPr>
                        <a:t> </a:t>
                      </a:r>
                      <a:r>
                        <a:rPr lang="de-DE" sz="1050" u="none" strike="noStrike" dirty="0" err="1">
                          <a:effectLst/>
                        </a:rPr>
                        <a:t>to</a:t>
                      </a:r>
                      <a:r>
                        <a:rPr lang="de-DE" sz="1050" u="none" strike="noStrike" dirty="0">
                          <a:effectLst/>
                        </a:rPr>
                        <a:t> </a:t>
                      </a:r>
                      <a:r>
                        <a:rPr lang="de-DE" sz="1050" u="none" strike="noStrike" dirty="0" err="1">
                          <a:effectLst/>
                        </a:rPr>
                        <a:t>authorities</a:t>
                      </a:r>
                      <a:r>
                        <a:rPr lang="de-DE" sz="1050" u="none" strike="noStrike" baseline="0" dirty="0">
                          <a:effectLst/>
                        </a:rPr>
                        <a:t> </a:t>
                      </a:r>
                      <a:r>
                        <a:rPr lang="de-DE" sz="1050" u="none" strike="noStrike" baseline="0" dirty="0" err="1">
                          <a:effectLst/>
                        </a:rPr>
                        <a:t>for</a:t>
                      </a:r>
                      <a:r>
                        <a:rPr lang="de-DE" sz="1050" u="none" strike="noStrike" baseline="0" dirty="0">
                          <a:effectLst/>
                        </a:rPr>
                        <a:t> </a:t>
                      </a:r>
                      <a:r>
                        <a:rPr lang="de-DE" sz="1050" u="none" strike="noStrike" baseline="0" dirty="0" err="1">
                          <a:effectLst/>
                        </a:rPr>
                        <a:t>sampling</a:t>
                      </a:r>
                      <a:r>
                        <a:rPr lang="de-DE" sz="1050" u="none" strike="noStrike" baseline="0" dirty="0">
                          <a:effectLst/>
                        </a:rPr>
                        <a:t> </a:t>
                      </a:r>
                      <a:r>
                        <a:rPr lang="de-DE" sz="1050" u="none" strike="noStrike" baseline="0" dirty="0" err="1">
                          <a:effectLst/>
                        </a:rPr>
                        <a:t>purposes</a:t>
                      </a:r>
                      <a:r>
                        <a:rPr lang="de-DE" sz="1050" u="none" strike="noStrike" baseline="0" dirty="0">
                          <a:effectLst/>
                        </a:rPr>
                        <a:t>.</a:t>
                      </a:r>
                      <a:r>
                        <a:rPr lang="de-DE" sz="1050" u="none" strike="noStrike" dirty="0">
                          <a:effectLst/>
                        </a:rPr>
                        <a:t> 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964349"/>
                  </a:ext>
                </a:extLst>
              </a:tr>
              <a:tr h="34107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G160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Free Sample Single Pack  </a:t>
                      </a:r>
                    </a:p>
                    <a:p>
                      <a:pPr marL="0" algn="l" defTabSz="806501" rtl="0" eaLnBrk="1" fontAlgn="b" latinLnBrk="0" hangingPunct="1"/>
                      <a:r>
                        <a:rPr lang="de-DE" sz="10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 that a single pack has been given away as a free</a:t>
                      </a:r>
                      <a:r>
                        <a:rPr lang="de-DE" sz="105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sample.</a:t>
                      </a:r>
                      <a:endParaRPr lang="de-DE" sz="105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199026"/>
                  </a:ext>
                </a:extLst>
              </a:tr>
              <a:tr h="34107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G170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Lock Single Pack</a:t>
                      </a:r>
                    </a:p>
                    <a:p>
                      <a:pPr marL="0" algn="l" defTabSz="806501" rtl="0" eaLnBrk="1" fontAlgn="b" latinLnBrk="0" hangingPunct="1"/>
                      <a:r>
                        <a:rPr lang="de-DE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 </a:t>
                      </a:r>
                      <a:r>
                        <a:rPr lang="de-DE" sz="105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de-DE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de-DE" sz="105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single</a:t>
                      </a:r>
                      <a:r>
                        <a:rPr lang="de-DE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pack </a:t>
                      </a:r>
                      <a:r>
                        <a:rPr lang="de-DE" sz="105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</a:t>
                      </a:r>
                      <a:r>
                        <a:rPr lang="de-DE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05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been</a:t>
                      </a:r>
                      <a:r>
                        <a:rPr lang="de-DE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05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locked</a:t>
                      </a:r>
                      <a:r>
                        <a:rPr lang="de-DE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e.g. </a:t>
                      </a:r>
                      <a:r>
                        <a:rPr lang="de-DE" sz="105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de-DE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05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</a:t>
                      </a:r>
                      <a:r>
                        <a:rPr lang="de-DE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time </a:t>
                      </a:r>
                      <a:r>
                        <a:rPr lang="de-DE" sz="105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de-DE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05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further</a:t>
                      </a:r>
                      <a:r>
                        <a:rPr lang="de-DE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05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investigations</a:t>
                      </a:r>
                      <a:r>
                        <a:rPr lang="de-DE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879677"/>
                  </a:ext>
                </a:extLst>
              </a:tr>
            </a:tbl>
          </a:graphicData>
        </a:graphic>
      </p:graphicFrame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4FBE37DC-18A7-41E5-8B8D-6DE816EFD8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818030"/>
              </p:ext>
            </p:extLst>
          </p:nvPr>
        </p:nvGraphicFramePr>
        <p:xfrm>
          <a:off x="462474" y="4381790"/>
          <a:ext cx="9772958" cy="134444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79959">
                  <a:extLst>
                    <a:ext uri="{9D8B030D-6E8A-4147-A177-3AD203B41FA5}">
                      <a16:colId xmlns:a16="http://schemas.microsoft.com/office/drawing/2014/main" val="276439291"/>
                    </a:ext>
                  </a:extLst>
                </a:gridCol>
                <a:gridCol w="8992999">
                  <a:extLst>
                    <a:ext uri="{9D8B030D-6E8A-4147-A177-3AD203B41FA5}">
                      <a16:colId xmlns:a16="http://schemas.microsoft.com/office/drawing/2014/main" val="3825295613"/>
                    </a:ext>
                  </a:extLst>
                </a:gridCol>
              </a:tblGrid>
              <a:tr h="48387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G180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Stolen Single Pack</a:t>
                      </a:r>
                      <a:br>
                        <a:rPr lang="de-DE" sz="1100" u="none" strike="noStrike" dirty="0">
                          <a:effectLst/>
                        </a:rPr>
                      </a:br>
                      <a:r>
                        <a:rPr lang="de-DE" sz="1050" u="none" strike="noStrike" dirty="0">
                          <a:effectLst/>
                        </a:rPr>
                        <a:t>Report </a:t>
                      </a:r>
                      <a:r>
                        <a:rPr lang="de-DE" sz="1050" u="none" strike="noStrike" dirty="0" err="1">
                          <a:effectLst/>
                        </a:rPr>
                        <a:t>that</a:t>
                      </a:r>
                      <a:r>
                        <a:rPr lang="de-DE" sz="1050" u="none" strike="noStrike" baseline="0" dirty="0">
                          <a:effectLst/>
                        </a:rPr>
                        <a:t> a </a:t>
                      </a:r>
                      <a:r>
                        <a:rPr lang="de-DE" sz="1050" u="none" strike="noStrike" baseline="0" dirty="0" err="1">
                          <a:effectLst/>
                        </a:rPr>
                        <a:t>single</a:t>
                      </a:r>
                      <a:r>
                        <a:rPr lang="de-DE" sz="1050" u="none" strike="noStrike" baseline="0" dirty="0">
                          <a:effectLst/>
                        </a:rPr>
                        <a:t> pack </a:t>
                      </a:r>
                      <a:r>
                        <a:rPr lang="de-DE" sz="1050" u="none" strike="noStrike" baseline="0" dirty="0" err="1">
                          <a:effectLst/>
                        </a:rPr>
                        <a:t>has</a:t>
                      </a:r>
                      <a:r>
                        <a:rPr lang="de-DE" sz="1050" u="none" strike="noStrike" baseline="0" dirty="0">
                          <a:effectLst/>
                        </a:rPr>
                        <a:t> </a:t>
                      </a:r>
                      <a:r>
                        <a:rPr lang="de-DE" sz="1050" u="none" strike="noStrike" baseline="0" dirty="0" err="1">
                          <a:effectLst/>
                        </a:rPr>
                        <a:t>been</a:t>
                      </a:r>
                      <a:r>
                        <a:rPr lang="de-DE" sz="1050" u="none" strike="noStrike" baseline="0" dirty="0">
                          <a:effectLst/>
                        </a:rPr>
                        <a:t> </a:t>
                      </a:r>
                      <a:r>
                        <a:rPr lang="de-DE" sz="1050" u="none" strike="noStrike" baseline="0" dirty="0" err="1">
                          <a:effectLst/>
                        </a:rPr>
                        <a:t>stolen</a:t>
                      </a:r>
                      <a:r>
                        <a:rPr lang="de-DE" sz="1050" u="none" strike="noStrike" baseline="0" dirty="0">
                          <a:effectLst/>
                        </a:rPr>
                        <a:t>. 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370693"/>
                  </a:ext>
                </a:extLst>
              </a:tr>
              <a:tr h="430283"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G195</a:t>
                      </a:r>
                      <a:endParaRPr lang="de-DE" sz="1100" b="0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650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Mixed Bulk</a:t>
                      </a:r>
                      <a:r>
                        <a:rPr lang="sk-SK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de-DE" sz="1050" u="none" strike="noStrike" dirty="0">
                          <a:effectLst/>
                        </a:rPr>
                        <a:t>Report </a:t>
                      </a:r>
                      <a:r>
                        <a:rPr lang="de-DE" sz="1050" u="none" strike="noStrike" dirty="0" err="1">
                          <a:effectLst/>
                        </a:rPr>
                        <a:t>that</a:t>
                      </a:r>
                      <a:r>
                        <a:rPr lang="de-DE" sz="1050" u="none" strike="noStrike" baseline="0" dirty="0">
                          <a:effectLst/>
                        </a:rPr>
                        <a:t> a </a:t>
                      </a:r>
                      <a:r>
                        <a:rPr lang="sk-SK" sz="1050" u="none" strike="noStrike" baseline="0" dirty="0" err="1">
                          <a:effectLst/>
                        </a:rPr>
                        <a:t>multiple</a:t>
                      </a:r>
                      <a:r>
                        <a:rPr lang="sk-SK" sz="1050" u="none" strike="noStrike" baseline="0" dirty="0">
                          <a:effectLst/>
                        </a:rPr>
                        <a:t> </a:t>
                      </a:r>
                      <a:r>
                        <a:rPr lang="sk-SK" sz="1050" u="none" strike="noStrike" baseline="0" dirty="0" err="1">
                          <a:effectLst/>
                        </a:rPr>
                        <a:t>packs</a:t>
                      </a:r>
                      <a:r>
                        <a:rPr lang="sk-SK" sz="1050" u="none" strike="noStrike" baseline="0" dirty="0">
                          <a:effectLst/>
                        </a:rPr>
                        <a:t> has </a:t>
                      </a:r>
                      <a:r>
                        <a:rPr lang="sk-SK" sz="1050" u="none" strike="noStrike" baseline="0" dirty="0" err="1">
                          <a:effectLst/>
                        </a:rPr>
                        <a:t>been</a:t>
                      </a:r>
                      <a:r>
                        <a:rPr lang="sk-SK" sz="1050" u="none" strike="noStrike" baseline="0" dirty="0">
                          <a:effectLst/>
                        </a:rPr>
                        <a:t> </a:t>
                      </a:r>
                      <a:r>
                        <a:rPr lang="sk-SK" sz="1050" u="none" strike="noStrike" baseline="0" dirty="0" err="1">
                          <a:effectLst/>
                        </a:rPr>
                        <a:t>changed</a:t>
                      </a:r>
                      <a:r>
                        <a:rPr lang="sk-SK" sz="1050" u="none" strike="noStrike" baseline="0" dirty="0">
                          <a:effectLst/>
                        </a:rPr>
                        <a:t>.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086371"/>
                  </a:ext>
                </a:extLst>
              </a:tr>
              <a:tr h="430283"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G196</a:t>
                      </a:r>
                      <a:endParaRPr lang="de-DE" sz="1100" b="0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650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Request Mixed Bulk Transaction Result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087207"/>
                  </a:ext>
                </a:extLst>
              </a:tr>
            </a:tbl>
          </a:graphicData>
        </a:graphic>
      </p:graphicFrame>
      <p:sp>
        <p:nvSpPr>
          <p:cNvPr id="6" name="BlokTextu 5">
            <a:extLst>
              <a:ext uri="{FF2B5EF4-FFF2-40B4-BE49-F238E27FC236}">
                <a16:creationId xmlns:a16="http://schemas.microsoft.com/office/drawing/2014/main" id="{58E639C9-239C-485E-9D96-3B87715C3386}"/>
              </a:ext>
            </a:extLst>
          </p:cNvPr>
          <p:cNvSpPr txBox="1"/>
          <p:nvPr/>
        </p:nvSpPr>
        <p:spPr>
          <a:xfrm>
            <a:off x="462474" y="5903893"/>
            <a:ext cx="38026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/>
              <a:t>V</a:t>
            </a:r>
            <a:r>
              <a:rPr lang="sk-SK" sz="1400" b="1" u="sng" dirty="0"/>
              <a:t>vysvetlenie:</a:t>
            </a:r>
            <a:br>
              <a:rPr lang="sk-SK" sz="1400" b="1" u="sng" dirty="0"/>
            </a:br>
            <a:br>
              <a:rPr lang="sk-SK" sz="1400" b="1" u="sng" dirty="0"/>
            </a:br>
            <a:r>
              <a:rPr lang="de-DE" sz="1400" b="1" dirty="0">
                <a:solidFill>
                  <a:srgbClr val="00B0F0"/>
                </a:solidFill>
              </a:rPr>
              <a:t>G</a:t>
            </a:r>
            <a:r>
              <a:rPr lang="sk-SK" sz="1400" b="1" dirty="0">
                <a:solidFill>
                  <a:srgbClr val="00B0F0"/>
                </a:solidFill>
              </a:rPr>
              <a:t>- Transakcia pre Lekárne aj Distribútorov</a:t>
            </a:r>
          </a:p>
          <a:p>
            <a:r>
              <a:rPr lang="de-DE" sz="1400" dirty="0"/>
              <a:t>G</a:t>
            </a:r>
            <a:r>
              <a:rPr lang="sk-SK" sz="1400" dirty="0"/>
              <a:t>- Transakcia iba pre Distribútorov</a:t>
            </a:r>
            <a:endParaRPr lang="sk-SK" sz="1400" b="1" u="sng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2F71A4E9-CC8D-4647-926C-533799955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22" y="2213254"/>
            <a:ext cx="10733952" cy="388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3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5B3AE7-BBE6-4F6E-BB63-938BA92B3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Sample</a:t>
            </a:r>
            <a:r>
              <a:rPr lang="sk-SK" dirty="0"/>
              <a:t> </a:t>
            </a:r>
            <a:r>
              <a:rPr lang="sk-SK" dirty="0" err="1"/>
              <a:t>vs</a:t>
            </a:r>
            <a:r>
              <a:rPr lang="sk-SK" dirty="0"/>
              <a:t> </a:t>
            </a:r>
            <a:r>
              <a:rPr lang="sk-SK" dirty="0" err="1"/>
              <a:t>Free</a:t>
            </a:r>
            <a:r>
              <a:rPr lang="sk-SK" dirty="0"/>
              <a:t> </a:t>
            </a:r>
            <a:r>
              <a:rPr lang="sk-SK" dirty="0" err="1"/>
              <a:t>sample</a:t>
            </a:r>
            <a:r>
              <a:rPr lang="sk-SK" dirty="0"/>
              <a:t> </a:t>
            </a:r>
            <a:r>
              <a:rPr lang="sk-SK" dirty="0" err="1"/>
              <a:t>transaction</a:t>
            </a:r>
            <a:endParaRPr lang="sk-SK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B61EAFF2-F4AF-4426-B035-B1F45DAAF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13</a:t>
            </a:fld>
            <a:endParaRPr lang="sk-SK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B3E28C51-A236-4287-A826-C21E99FBBB97}"/>
              </a:ext>
            </a:extLst>
          </p:cNvPr>
          <p:cNvSpPr txBox="1"/>
          <p:nvPr/>
        </p:nvSpPr>
        <p:spPr>
          <a:xfrm>
            <a:off x="612396" y="2859613"/>
            <a:ext cx="2363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u="sng" dirty="0"/>
              <a:t>FUNKCIA: </a:t>
            </a:r>
            <a:r>
              <a:rPr lang="sk-SK" sz="2000" b="1" u="sng" dirty="0" err="1"/>
              <a:t>Sample</a:t>
            </a:r>
            <a:endParaRPr lang="sk-SK" sz="2000" b="1" u="sng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B0ED39DF-F54B-413F-88A0-6B95A507C95A}"/>
              </a:ext>
            </a:extLst>
          </p:cNvPr>
          <p:cNvSpPr txBox="1"/>
          <p:nvPr/>
        </p:nvSpPr>
        <p:spPr>
          <a:xfrm>
            <a:off x="612396" y="3514987"/>
            <a:ext cx="6250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Je určená pre distribútorov aj pre lekárne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A je určená pre situáciu, keď NCA požiada o vzorku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AC02F3D0-3F78-4168-809E-7ED9BD34E6CF}"/>
              </a:ext>
            </a:extLst>
          </p:cNvPr>
          <p:cNvSpPr txBox="1"/>
          <p:nvPr/>
        </p:nvSpPr>
        <p:spPr>
          <a:xfrm>
            <a:off x="7046753" y="2859613"/>
            <a:ext cx="2967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 b="1" u="sng"/>
            </a:lvl1pPr>
          </a:lstStyle>
          <a:p>
            <a:r>
              <a:rPr lang="sk-SK" dirty="0"/>
              <a:t>FUNKCIA: </a:t>
            </a:r>
            <a:r>
              <a:rPr lang="sk-SK" dirty="0" err="1"/>
              <a:t>Free</a:t>
            </a:r>
            <a:r>
              <a:rPr lang="sk-SK" dirty="0"/>
              <a:t> </a:t>
            </a:r>
            <a:r>
              <a:rPr lang="sk-SK" dirty="0" err="1"/>
              <a:t>Sample</a:t>
            </a:r>
            <a:endParaRPr lang="sk-SK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C53E9564-02D3-41B1-A457-EC02A5170C2F}"/>
              </a:ext>
            </a:extLst>
          </p:cNvPr>
          <p:cNvSpPr txBox="1"/>
          <p:nvPr/>
        </p:nvSpPr>
        <p:spPr>
          <a:xfrm>
            <a:off x="7046753" y="3523917"/>
            <a:ext cx="50353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Je určená len pre distribútorov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Mala by byť vykonaná na žiadosť MAH-a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V lekárni nesmie vykonať deaktivácia</a:t>
            </a:r>
            <a:br>
              <a:rPr lang="sk-SK" dirty="0"/>
            </a:br>
            <a:r>
              <a:rPr lang="sk-SK" dirty="0"/>
              <a:t>takejto krabičky</a:t>
            </a:r>
          </a:p>
        </p:txBody>
      </p:sp>
    </p:spTree>
    <p:extLst>
      <p:ext uri="{BB962C8B-B14F-4D97-AF65-F5344CB8AC3E}">
        <p14:creationId xmlns:p14="http://schemas.microsoft.com/office/powerpoint/2010/main" val="844379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3DB20F-D940-4A85-A274-8A6416BDC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Undo</a:t>
            </a:r>
            <a:r>
              <a:rPr lang="sk-SK" dirty="0"/>
              <a:t> </a:t>
            </a:r>
            <a:r>
              <a:rPr lang="sk-SK" dirty="0" err="1"/>
              <a:t>transaction</a:t>
            </a:r>
            <a:endParaRPr lang="sk-SK" dirty="0"/>
          </a:p>
        </p:txBody>
      </p:sp>
      <p:graphicFrame>
        <p:nvGraphicFramePr>
          <p:cNvPr id="3" name="Tabuľka 2">
            <a:extLst>
              <a:ext uri="{FF2B5EF4-FFF2-40B4-BE49-F238E27FC236}">
                <a16:creationId xmlns:a16="http://schemas.microsoft.com/office/drawing/2014/main" id="{0289A9F9-0E35-47E7-8AF7-71E7AE709E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840"/>
              </p:ext>
            </p:extLst>
          </p:nvPr>
        </p:nvGraphicFramePr>
        <p:xfrm>
          <a:off x="1155700" y="2603500"/>
          <a:ext cx="10007873" cy="280944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11639">
                  <a:extLst>
                    <a:ext uri="{9D8B030D-6E8A-4147-A177-3AD203B41FA5}">
                      <a16:colId xmlns:a16="http://schemas.microsoft.com/office/drawing/2014/main" val="509738028"/>
                    </a:ext>
                  </a:extLst>
                </a:gridCol>
                <a:gridCol w="7487478">
                  <a:extLst>
                    <a:ext uri="{9D8B030D-6E8A-4147-A177-3AD203B41FA5}">
                      <a16:colId xmlns:a16="http://schemas.microsoft.com/office/drawing/2014/main" val="2769388590"/>
                    </a:ext>
                  </a:extLst>
                </a:gridCol>
                <a:gridCol w="1608756">
                  <a:extLst>
                    <a:ext uri="{9D8B030D-6E8A-4147-A177-3AD203B41FA5}">
                      <a16:colId xmlns:a16="http://schemas.microsoft.com/office/drawing/2014/main" val="615350847"/>
                    </a:ext>
                  </a:extLst>
                </a:gridCol>
              </a:tblGrid>
              <a:tr h="35973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de-DE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Web Service I</a:t>
                      </a:r>
                      <a:r>
                        <a:rPr lang="sk-SK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de-DE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Web Service Name/Description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057174"/>
                  </a:ext>
                </a:extLst>
              </a:tr>
              <a:tr h="359731">
                <a:tc>
                  <a:txBody>
                    <a:bodyPr/>
                    <a:lstStyle/>
                    <a:p>
                      <a:pPr marL="0" algn="ctr" defTabSz="806501" rtl="0" eaLnBrk="1" fontAlgn="ctr" latinLnBrk="0" hangingPunct="1"/>
                      <a:r>
                        <a:rPr lang="de-DE" sz="1400" u="none" strike="noStrike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G121</a:t>
                      </a:r>
                    </a:p>
                  </a:txBody>
                  <a:tcPr marL="36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6501" rtl="0" eaLnBrk="1" fontAlgn="ctr" latinLnBrk="0" hangingPunct="1"/>
                      <a:r>
                        <a:rPr lang="de-DE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Undo</a:t>
                      </a:r>
                      <a:r>
                        <a:rPr lang="de-D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Dispense Single Pack</a:t>
                      </a:r>
                      <a:br>
                        <a:rPr lang="de-D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Reverse </a:t>
                      </a:r>
                      <a:r>
                        <a:rPr lang="de-DE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de-DE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effect</a:t>
                      </a:r>
                      <a:r>
                        <a:rPr lang="de-DE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de-DE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previous</a:t>
                      </a:r>
                      <a:r>
                        <a:rPr lang="de-DE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i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dispense</a:t>
                      </a:r>
                      <a:r>
                        <a:rPr lang="de-DE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transaction</a:t>
                      </a:r>
                      <a:r>
                        <a:rPr lang="de-DE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650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10 dní 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996885"/>
                  </a:ext>
                </a:extLst>
              </a:tr>
              <a:tr h="359731">
                <a:tc>
                  <a:txBody>
                    <a:bodyPr/>
                    <a:lstStyle/>
                    <a:p>
                      <a:pPr marL="0" algn="ctr" defTabSz="806501" rtl="0" eaLnBrk="1" fontAlgn="ctr" latinLnBrk="0" hangingPunct="1"/>
                      <a:r>
                        <a:rPr lang="de-D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G141</a:t>
                      </a:r>
                    </a:p>
                  </a:txBody>
                  <a:tcPr marL="36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650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Undo</a:t>
                      </a:r>
                      <a:r>
                        <a:rPr lang="de-D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Export Single Pack</a:t>
                      </a:r>
                      <a:br>
                        <a:rPr lang="de-D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Reverse </a:t>
                      </a:r>
                      <a:r>
                        <a:rPr lang="de-DE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de-DE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effect</a:t>
                      </a:r>
                      <a:r>
                        <a:rPr lang="de-DE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de-DE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previous</a:t>
                      </a:r>
                      <a:r>
                        <a:rPr lang="de-DE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i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export</a:t>
                      </a:r>
                      <a:r>
                        <a:rPr lang="de-DE" sz="12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transaction</a:t>
                      </a:r>
                      <a:r>
                        <a:rPr lang="de-DE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650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10 dní 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48342"/>
                  </a:ext>
                </a:extLst>
              </a:tr>
              <a:tr h="359731">
                <a:tc>
                  <a:txBody>
                    <a:bodyPr/>
                    <a:lstStyle/>
                    <a:p>
                      <a:pPr marL="0" algn="ctr" defTabSz="806501" rtl="0" eaLnBrk="1" fontAlgn="ctr" latinLnBrk="0" hangingPunct="1"/>
                      <a:r>
                        <a:rPr lang="de-DE" sz="1400" u="none" strike="noStrike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G151</a:t>
                      </a:r>
                    </a:p>
                  </a:txBody>
                  <a:tcPr marL="36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650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Undo</a:t>
                      </a:r>
                      <a:r>
                        <a:rPr lang="de-D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Sample Single Pack</a:t>
                      </a:r>
                      <a:br>
                        <a:rPr lang="de-D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Reverse </a:t>
                      </a:r>
                      <a:r>
                        <a:rPr lang="de-DE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de-DE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effect</a:t>
                      </a:r>
                      <a:r>
                        <a:rPr lang="de-DE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de-DE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previous</a:t>
                      </a:r>
                      <a:r>
                        <a:rPr lang="de-DE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sample</a:t>
                      </a:r>
                      <a:r>
                        <a:rPr lang="de-DE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transaction</a:t>
                      </a:r>
                      <a:r>
                        <a:rPr lang="de-DE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650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10 dní 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068352"/>
                  </a:ext>
                </a:extLst>
              </a:tr>
              <a:tr h="359731">
                <a:tc>
                  <a:txBody>
                    <a:bodyPr/>
                    <a:lstStyle/>
                    <a:p>
                      <a:pPr marL="0" algn="ctr" defTabSz="806501" rtl="0" eaLnBrk="1" fontAlgn="ctr" latinLnBrk="0" hangingPunct="1"/>
                      <a:r>
                        <a:rPr lang="de-D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G161</a:t>
                      </a:r>
                    </a:p>
                  </a:txBody>
                  <a:tcPr marL="36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650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Undo Free Sample Single Pack  </a:t>
                      </a:r>
                      <a:b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Reverse </a:t>
                      </a:r>
                      <a:r>
                        <a:rPr lang="de-DE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de-DE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effect</a:t>
                      </a:r>
                      <a:r>
                        <a:rPr lang="de-DE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de-DE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previous</a:t>
                      </a:r>
                      <a:r>
                        <a:rPr lang="de-DE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i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free</a:t>
                      </a:r>
                      <a:r>
                        <a:rPr lang="de-DE" sz="12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sample </a:t>
                      </a:r>
                      <a:r>
                        <a:rPr lang="de-DE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transaction</a:t>
                      </a:r>
                      <a:r>
                        <a:rPr lang="de-DE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650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10 dní 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383579"/>
                  </a:ext>
                </a:extLst>
              </a:tr>
              <a:tr h="359731">
                <a:tc>
                  <a:txBody>
                    <a:bodyPr/>
                    <a:lstStyle/>
                    <a:p>
                      <a:pPr marL="0" algn="ctr" defTabSz="806501" rtl="0" eaLnBrk="1" fontAlgn="ctr" latinLnBrk="0" hangingPunct="1"/>
                      <a:r>
                        <a:rPr lang="de-D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G171</a:t>
                      </a:r>
                    </a:p>
                  </a:txBody>
                  <a:tcPr marL="36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6501" rtl="0" eaLnBrk="1" fontAlgn="ctr" latinLnBrk="0" hangingPunct="1"/>
                      <a:r>
                        <a:rPr lang="de-DE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Undo</a:t>
                      </a:r>
                      <a:r>
                        <a:rPr lang="de-D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Lock Single Pack</a:t>
                      </a:r>
                      <a:br>
                        <a:rPr lang="de-D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Unlock</a:t>
                      </a:r>
                      <a:r>
                        <a:rPr lang="de-DE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de-DE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previously</a:t>
                      </a:r>
                      <a:r>
                        <a:rPr lang="de-DE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locked</a:t>
                      </a:r>
                      <a:r>
                        <a:rPr lang="de-DE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pack.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6501" rtl="0" eaLnBrk="1" fontAlgn="ctr" latinLnBrk="0" hangingPunct="1"/>
                      <a:r>
                        <a:rPr lang="de-DE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neobmedzene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019187"/>
                  </a:ext>
                </a:extLst>
              </a:tr>
            </a:tbl>
          </a:graphicData>
        </a:graphic>
      </p:graphicFrame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DC4E9A3B-C553-4952-9251-88D94559A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14</a:t>
            </a:fld>
            <a:endParaRPr lang="sk-SK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A796370D-4988-4F53-B38A-E3BC01D9929B}"/>
              </a:ext>
            </a:extLst>
          </p:cNvPr>
          <p:cNvSpPr txBox="1"/>
          <p:nvPr/>
        </p:nvSpPr>
        <p:spPr>
          <a:xfrm>
            <a:off x="1154954" y="5829258"/>
            <a:ext cx="38026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/>
              <a:t>V</a:t>
            </a:r>
            <a:r>
              <a:rPr lang="sk-SK" sz="1400" b="1" u="sng" dirty="0"/>
              <a:t>vysvetlenie:</a:t>
            </a:r>
            <a:br>
              <a:rPr lang="sk-SK" sz="1400" b="1" u="sng" dirty="0"/>
            </a:br>
            <a:br>
              <a:rPr lang="sk-SK" sz="1400" b="1" u="sng" dirty="0"/>
            </a:br>
            <a:r>
              <a:rPr lang="de-DE" sz="1400" b="1" dirty="0">
                <a:solidFill>
                  <a:srgbClr val="00B0F0"/>
                </a:solidFill>
              </a:rPr>
              <a:t>G</a:t>
            </a:r>
            <a:r>
              <a:rPr lang="sk-SK" sz="1400" b="1" dirty="0">
                <a:solidFill>
                  <a:srgbClr val="00B0F0"/>
                </a:solidFill>
              </a:rPr>
              <a:t>- Transakcia pre Lekárne aj Distribútorov</a:t>
            </a:r>
          </a:p>
          <a:p>
            <a:r>
              <a:rPr lang="de-DE" sz="1400" dirty="0"/>
              <a:t>G</a:t>
            </a:r>
            <a:r>
              <a:rPr lang="sk-SK" sz="1400" dirty="0"/>
              <a:t>- Transakcia iba pre Distribútorov</a:t>
            </a:r>
            <a:endParaRPr lang="sk-SK" sz="1400" b="1" u="sng" dirty="0"/>
          </a:p>
        </p:txBody>
      </p:sp>
    </p:spTree>
    <p:extLst>
      <p:ext uri="{BB962C8B-B14F-4D97-AF65-F5344CB8AC3E}">
        <p14:creationId xmlns:p14="http://schemas.microsoft.com/office/powerpoint/2010/main" val="451215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E4ADFA-6F3E-4AA7-962F-CB5E124E5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Bulk </a:t>
            </a:r>
            <a:r>
              <a:rPr lang="sk-SK" dirty="0" err="1"/>
              <a:t>transaction</a:t>
            </a:r>
            <a:endParaRPr lang="sk-SK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C5A833CB-D6EA-42A5-A8CA-AB2C7A334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15</a:t>
            </a:fld>
            <a:endParaRPr lang="sk-SK"/>
          </a:p>
        </p:txBody>
      </p:sp>
      <p:graphicFrame>
        <p:nvGraphicFramePr>
          <p:cNvPr id="5" name="Tabuľka 4">
            <a:extLst>
              <a:ext uri="{FF2B5EF4-FFF2-40B4-BE49-F238E27FC236}">
                <a16:creationId xmlns:a16="http://schemas.microsoft.com/office/drawing/2014/main" id="{E117AA7C-DCA4-43ED-A7E9-9CB76F5B4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618617"/>
              </p:ext>
            </p:extLst>
          </p:nvPr>
        </p:nvGraphicFramePr>
        <p:xfrm>
          <a:off x="1154954" y="2178513"/>
          <a:ext cx="10007872" cy="3705819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93018">
                  <a:extLst>
                    <a:ext uri="{9D8B030D-6E8A-4147-A177-3AD203B41FA5}">
                      <a16:colId xmlns:a16="http://schemas.microsoft.com/office/drawing/2014/main" val="509738028"/>
                    </a:ext>
                  </a:extLst>
                </a:gridCol>
                <a:gridCol w="9214854">
                  <a:extLst>
                    <a:ext uri="{9D8B030D-6E8A-4147-A177-3AD203B41FA5}">
                      <a16:colId xmlns:a16="http://schemas.microsoft.com/office/drawing/2014/main" val="2769388590"/>
                    </a:ext>
                  </a:extLst>
                </a:gridCol>
              </a:tblGrid>
              <a:tr h="31231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de-DE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Web Service I</a:t>
                      </a:r>
                      <a:r>
                        <a:rPr lang="sk-SK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de-DE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Web Service Name/Description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057174"/>
                  </a:ext>
                </a:extLst>
              </a:tr>
              <a:tr h="359731">
                <a:tc>
                  <a:txBody>
                    <a:bodyPr/>
                    <a:lstStyle/>
                    <a:p>
                      <a:pPr marL="0" algn="ctr" defTabSz="806501" rtl="0" eaLnBrk="1" fontAlgn="ctr" latinLnBrk="0" hangingPunct="1"/>
                      <a:r>
                        <a:rPr lang="de-DE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G1</a:t>
                      </a:r>
                      <a:r>
                        <a:rPr lang="sk-SK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de-DE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6501" rtl="0" eaLnBrk="1" fontAlgn="ctr" latinLnBrk="0" hangingPunct="1"/>
                      <a:r>
                        <a:rPr lang="de-D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Bulk </a:t>
                      </a:r>
                      <a:r>
                        <a:rPr lang="de-DE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Verify</a:t>
                      </a:r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996885"/>
                  </a:ext>
                </a:extLst>
              </a:tr>
              <a:tr h="359731">
                <a:tc>
                  <a:txBody>
                    <a:bodyPr/>
                    <a:lstStyle/>
                    <a:p>
                      <a:pPr marL="0" algn="ctr" defTabSz="806501" rtl="0" eaLnBrk="1" fontAlgn="ctr" latinLnBrk="0" hangingPunct="1"/>
                      <a:r>
                        <a:rPr lang="de-D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G1</a:t>
                      </a:r>
                      <a:r>
                        <a:rPr lang="sk-SK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650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Bulk Dispense </a:t>
                      </a:r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48342"/>
                  </a:ext>
                </a:extLst>
              </a:tr>
              <a:tr h="359731">
                <a:tc>
                  <a:txBody>
                    <a:bodyPr/>
                    <a:lstStyle/>
                    <a:p>
                      <a:pPr marL="0" algn="ctr" defTabSz="806501" rtl="0" eaLnBrk="1" fontAlgn="ctr" latinLnBrk="0" hangingPunct="1"/>
                      <a:r>
                        <a:rPr lang="de-DE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G1</a:t>
                      </a:r>
                      <a:r>
                        <a:rPr lang="sk-SK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de-DE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650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Bulk </a:t>
                      </a:r>
                      <a:r>
                        <a:rPr lang="de-DE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Destroy</a:t>
                      </a:r>
                      <a:r>
                        <a:rPr lang="de-D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Packs </a:t>
                      </a: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068352"/>
                  </a:ext>
                </a:extLst>
              </a:tr>
              <a:tr h="359731">
                <a:tc>
                  <a:txBody>
                    <a:bodyPr/>
                    <a:lstStyle/>
                    <a:p>
                      <a:pPr marL="0" algn="ctr" defTabSz="806501" rtl="0" eaLnBrk="1" fontAlgn="ctr" latinLnBrk="0" hangingPunct="1"/>
                      <a:r>
                        <a:rPr lang="de-D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G1</a:t>
                      </a:r>
                      <a:r>
                        <a:rPr lang="sk-SK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650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Bulk Export Packs</a:t>
                      </a:r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383579"/>
                  </a:ext>
                </a:extLst>
              </a:tr>
              <a:tr h="359731">
                <a:tc>
                  <a:txBody>
                    <a:bodyPr/>
                    <a:lstStyle/>
                    <a:p>
                      <a:pPr marL="0" algn="ctr" defTabSz="806501" rtl="0" eaLnBrk="1" fontAlgn="ctr" latinLnBrk="0" hangingPunct="1"/>
                      <a:r>
                        <a:rPr lang="de-D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G1</a:t>
                      </a:r>
                      <a:r>
                        <a:rPr lang="sk-SK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6501" rtl="0" eaLnBrk="1" fontAlgn="ctr" latinLnBrk="0" hangingPunct="1"/>
                      <a:r>
                        <a:rPr lang="de-D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Bulk Sample Packs </a:t>
                      </a: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019187"/>
                  </a:ext>
                </a:extLst>
              </a:tr>
              <a:tr h="359731">
                <a:tc>
                  <a:txBody>
                    <a:bodyPr/>
                    <a:lstStyle/>
                    <a:p>
                      <a:pPr marL="0" algn="ctr" defTabSz="806501" rtl="0" eaLnBrk="1" fontAlgn="ctr" latinLnBrk="0" hangingPunct="1"/>
                      <a:r>
                        <a:rPr lang="sk-SK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G165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6501" rtl="0" eaLnBrk="1" fontAlgn="ctr" latinLnBrk="0" hangingPunct="1"/>
                      <a:r>
                        <a:rPr lang="de-D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Bulk Free Sample </a:t>
                      </a: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505038"/>
                  </a:ext>
                </a:extLst>
              </a:tr>
              <a:tr h="359731">
                <a:tc>
                  <a:txBody>
                    <a:bodyPr/>
                    <a:lstStyle/>
                    <a:p>
                      <a:pPr marL="0" algn="ctr" defTabSz="806501" rtl="0" eaLnBrk="1" fontAlgn="ctr" latinLnBrk="0" hangingPunct="1"/>
                      <a:r>
                        <a:rPr lang="sk-SK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G175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6501" rtl="0" eaLnBrk="1" fontAlgn="ctr" latinLnBrk="0" hangingPunct="1"/>
                      <a:r>
                        <a:rPr lang="de-D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Bulk Lock Packs </a:t>
                      </a: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950654"/>
                  </a:ext>
                </a:extLst>
              </a:tr>
              <a:tr h="359731">
                <a:tc>
                  <a:txBody>
                    <a:bodyPr/>
                    <a:lstStyle/>
                    <a:p>
                      <a:pPr marL="0" algn="ctr" defTabSz="806501" rtl="0" eaLnBrk="1" fontAlgn="ctr" latinLnBrk="0" hangingPunct="1"/>
                      <a:r>
                        <a:rPr lang="sk-SK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G185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6501" rtl="0" eaLnBrk="1" fontAlgn="ctr" latinLnBrk="0" hangingPunct="1"/>
                      <a:r>
                        <a:rPr lang="de-D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Bulk Stolen Packs </a:t>
                      </a: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262174"/>
                  </a:ext>
                </a:extLst>
              </a:tr>
              <a:tr h="359731">
                <a:tc>
                  <a:txBody>
                    <a:bodyPr/>
                    <a:lstStyle/>
                    <a:p>
                      <a:pPr marL="0" algn="ctr" defTabSz="806501" rtl="0" eaLnBrk="1" fontAlgn="ctr" latinLnBrk="0" hangingPunct="1"/>
                      <a:r>
                        <a:rPr lang="sk-SK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G188</a:t>
                      </a:r>
                      <a:endParaRPr lang="de-DE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6501" rtl="0" eaLnBrk="1" fontAlgn="ctr" latinLnBrk="0" hangingPunct="1"/>
                      <a:r>
                        <a:rPr lang="de-DE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Bulk </a:t>
                      </a:r>
                      <a:r>
                        <a:rPr lang="de-DE" sz="16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result</a:t>
                      </a:r>
                      <a:r>
                        <a:rPr lang="de-DE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transaction</a:t>
                      </a:r>
                      <a:endParaRPr lang="de-DE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301138"/>
                  </a:ext>
                </a:extLst>
              </a:tr>
            </a:tbl>
          </a:graphicData>
        </a:graphic>
      </p:graphicFrame>
      <p:sp>
        <p:nvSpPr>
          <p:cNvPr id="6" name="BlokTextu 5">
            <a:extLst>
              <a:ext uri="{FF2B5EF4-FFF2-40B4-BE49-F238E27FC236}">
                <a16:creationId xmlns:a16="http://schemas.microsoft.com/office/drawing/2014/main" id="{40C3A6DA-6C56-400D-A38A-F18400C057A6}"/>
              </a:ext>
            </a:extLst>
          </p:cNvPr>
          <p:cNvSpPr txBox="1"/>
          <p:nvPr/>
        </p:nvSpPr>
        <p:spPr>
          <a:xfrm>
            <a:off x="1154954" y="6021338"/>
            <a:ext cx="316144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/>
              <a:t>V</a:t>
            </a:r>
            <a:r>
              <a:rPr lang="sk-SK" sz="1400" b="1" u="sng" dirty="0"/>
              <a:t>vysvetlenie:</a:t>
            </a:r>
            <a:br>
              <a:rPr lang="sk-SK" sz="1400" b="1" u="sng" dirty="0"/>
            </a:br>
            <a:endParaRPr lang="sk-SK" sz="1400" b="1" dirty="0">
              <a:solidFill>
                <a:srgbClr val="00B0F0"/>
              </a:solidFill>
            </a:endParaRPr>
          </a:p>
          <a:p>
            <a:r>
              <a:rPr lang="de-DE" sz="1400" dirty="0"/>
              <a:t>G</a:t>
            </a:r>
            <a:r>
              <a:rPr lang="sk-SK" sz="1400" dirty="0"/>
              <a:t>- Transakcia iba pre Distribútorov</a:t>
            </a:r>
            <a:endParaRPr lang="sk-SK" sz="1400" b="1" u="sng" dirty="0"/>
          </a:p>
        </p:txBody>
      </p:sp>
    </p:spTree>
    <p:extLst>
      <p:ext uri="{BB962C8B-B14F-4D97-AF65-F5344CB8AC3E}">
        <p14:creationId xmlns:p14="http://schemas.microsoft.com/office/powerpoint/2010/main" val="2443183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11A4C9-F1BC-4A38-A212-9391A7740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Undo</a:t>
            </a:r>
            <a:r>
              <a:rPr lang="sk-SK" dirty="0"/>
              <a:t> BULK </a:t>
            </a:r>
            <a:r>
              <a:rPr lang="sk-SK" dirty="0" err="1"/>
              <a:t>transaction</a:t>
            </a:r>
            <a:endParaRPr lang="sk-SK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23253EF2-2FC8-488B-904C-0D54382C0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16</a:t>
            </a:fld>
            <a:endParaRPr lang="sk-SK"/>
          </a:p>
        </p:txBody>
      </p:sp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67D258CE-9145-404E-84CA-0DE7C94E9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259921"/>
              </p:ext>
            </p:extLst>
          </p:nvPr>
        </p:nvGraphicFramePr>
        <p:xfrm>
          <a:off x="1155700" y="2603500"/>
          <a:ext cx="10007872" cy="2986357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93018">
                  <a:extLst>
                    <a:ext uri="{9D8B030D-6E8A-4147-A177-3AD203B41FA5}">
                      <a16:colId xmlns:a16="http://schemas.microsoft.com/office/drawing/2014/main" val="509738028"/>
                    </a:ext>
                  </a:extLst>
                </a:gridCol>
                <a:gridCol w="9214854">
                  <a:extLst>
                    <a:ext uri="{9D8B030D-6E8A-4147-A177-3AD203B41FA5}">
                      <a16:colId xmlns:a16="http://schemas.microsoft.com/office/drawing/2014/main" val="2769388590"/>
                    </a:ext>
                  </a:extLst>
                </a:gridCol>
              </a:tblGrid>
              <a:tr h="35973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de-DE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Web Service I</a:t>
                      </a:r>
                      <a:r>
                        <a:rPr lang="sk-SK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de-DE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Web Service Name/Description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057174"/>
                  </a:ext>
                </a:extLst>
              </a:tr>
              <a:tr h="359731">
                <a:tc>
                  <a:txBody>
                    <a:bodyPr/>
                    <a:lstStyle/>
                    <a:p>
                      <a:pPr marL="0" algn="ctr" defTabSz="806501" rtl="0" eaLnBrk="1" fontAlgn="ctr" latinLnBrk="0" hangingPunct="1"/>
                      <a:r>
                        <a:rPr lang="de-D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G1</a:t>
                      </a:r>
                      <a:r>
                        <a:rPr lang="sk-SK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650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Undo</a:t>
                      </a:r>
                      <a:r>
                        <a:rPr lang="sk-SK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Bulk Dispense </a:t>
                      </a:r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48342"/>
                  </a:ext>
                </a:extLst>
              </a:tr>
              <a:tr h="359731">
                <a:tc>
                  <a:txBody>
                    <a:bodyPr/>
                    <a:lstStyle/>
                    <a:p>
                      <a:pPr marL="0" algn="ctr" defTabSz="806501" rtl="0" eaLnBrk="1" fontAlgn="ctr" latinLnBrk="0" hangingPunct="1"/>
                      <a:r>
                        <a:rPr lang="de-DE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G1</a:t>
                      </a:r>
                      <a:r>
                        <a:rPr lang="sk-SK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  <a:endParaRPr lang="de-DE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650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Undo</a:t>
                      </a:r>
                      <a:r>
                        <a:rPr lang="sk-SK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Bulk </a:t>
                      </a:r>
                      <a:r>
                        <a:rPr lang="de-DE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Destroy</a:t>
                      </a:r>
                      <a:r>
                        <a:rPr lang="de-D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Packs </a:t>
                      </a: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068352"/>
                  </a:ext>
                </a:extLst>
              </a:tr>
              <a:tr h="359731">
                <a:tc>
                  <a:txBody>
                    <a:bodyPr/>
                    <a:lstStyle/>
                    <a:p>
                      <a:pPr marL="0" algn="ctr" defTabSz="806501" rtl="0" eaLnBrk="1" fontAlgn="ctr" latinLnBrk="0" hangingPunct="1"/>
                      <a:r>
                        <a:rPr lang="de-D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G1</a:t>
                      </a:r>
                      <a:r>
                        <a:rPr lang="sk-SK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650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Undo</a:t>
                      </a:r>
                      <a:r>
                        <a:rPr lang="sk-SK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Bulk Export Packs</a:t>
                      </a:r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383579"/>
                  </a:ext>
                </a:extLst>
              </a:tr>
              <a:tr h="359731">
                <a:tc>
                  <a:txBody>
                    <a:bodyPr/>
                    <a:lstStyle/>
                    <a:p>
                      <a:pPr marL="0" algn="ctr" defTabSz="806501" rtl="0" eaLnBrk="1" fontAlgn="ctr" latinLnBrk="0" hangingPunct="1"/>
                      <a:r>
                        <a:rPr lang="de-D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G1</a:t>
                      </a:r>
                      <a:r>
                        <a:rPr lang="sk-SK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6501" rtl="0" eaLnBrk="1" fontAlgn="ctr" latinLnBrk="0" hangingPunct="1"/>
                      <a:r>
                        <a:rPr lang="sk-SK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Undo</a:t>
                      </a:r>
                      <a:r>
                        <a:rPr lang="sk-SK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Bulk Sample Packs </a:t>
                      </a: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019187"/>
                  </a:ext>
                </a:extLst>
              </a:tr>
              <a:tr h="359731">
                <a:tc>
                  <a:txBody>
                    <a:bodyPr/>
                    <a:lstStyle/>
                    <a:p>
                      <a:pPr marL="0" algn="ctr" defTabSz="806501" rtl="0" eaLnBrk="1" fontAlgn="ctr" latinLnBrk="0" hangingPunct="1"/>
                      <a:r>
                        <a:rPr lang="sk-SK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G167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6501" rtl="0" eaLnBrk="1" fontAlgn="ctr" latinLnBrk="0" hangingPunct="1"/>
                      <a:r>
                        <a:rPr lang="sk-SK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Undo</a:t>
                      </a:r>
                      <a:r>
                        <a:rPr lang="sk-SK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Bulk Free Sample </a:t>
                      </a: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505038"/>
                  </a:ext>
                </a:extLst>
              </a:tr>
              <a:tr h="359731">
                <a:tc>
                  <a:txBody>
                    <a:bodyPr/>
                    <a:lstStyle/>
                    <a:p>
                      <a:pPr marL="0" algn="ctr" defTabSz="806501" rtl="0" eaLnBrk="1" fontAlgn="ctr" latinLnBrk="0" hangingPunct="1"/>
                      <a:r>
                        <a:rPr lang="sk-SK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G177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6501" rtl="0" eaLnBrk="1" fontAlgn="ctr" latinLnBrk="0" hangingPunct="1"/>
                      <a:r>
                        <a:rPr lang="sk-SK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Undo</a:t>
                      </a:r>
                      <a:r>
                        <a:rPr lang="sk-SK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Bulk Lock Packs </a:t>
                      </a: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950654"/>
                  </a:ext>
                </a:extLst>
              </a:tr>
              <a:tr h="359731">
                <a:tc>
                  <a:txBody>
                    <a:bodyPr/>
                    <a:lstStyle/>
                    <a:p>
                      <a:pPr marL="0" algn="ctr" defTabSz="806501" rtl="0" eaLnBrk="1" fontAlgn="ctr" latinLnBrk="0" hangingPunct="1"/>
                      <a:r>
                        <a:rPr lang="sk-SK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G187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6501" rtl="0" eaLnBrk="1" fontAlgn="ctr" latinLnBrk="0" hangingPunct="1"/>
                      <a:r>
                        <a:rPr lang="sk-SK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Undo</a:t>
                      </a:r>
                      <a:r>
                        <a:rPr lang="sk-SK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Bulk Stolen Packs </a:t>
                      </a: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262174"/>
                  </a:ext>
                </a:extLst>
              </a:tr>
            </a:tbl>
          </a:graphicData>
        </a:graphic>
      </p:graphicFrame>
      <p:sp>
        <p:nvSpPr>
          <p:cNvPr id="5" name="BlokTextu 4">
            <a:extLst>
              <a:ext uri="{FF2B5EF4-FFF2-40B4-BE49-F238E27FC236}">
                <a16:creationId xmlns:a16="http://schemas.microsoft.com/office/drawing/2014/main" id="{63212512-48D9-4D14-A592-629A7BFD5B16}"/>
              </a:ext>
            </a:extLst>
          </p:cNvPr>
          <p:cNvSpPr txBox="1"/>
          <p:nvPr/>
        </p:nvSpPr>
        <p:spPr>
          <a:xfrm>
            <a:off x="1154954" y="6021338"/>
            <a:ext cx="316144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/>
              <a:t>V</a:t>
            </a:r>
            <a:r>
              <a:rPr lang="sk-SK" sz="1400" b="1" u="sng" dirty="0"/>
              <a:t>vysvetlenie:</a:t>
            </a:r>
            <a:br>
              <a:rPr lang="sk-SK" sz="1400" b="1" u="sng" dirty="0"/>
            </a:br>
            <a:endParaRPr lang="sk-SK" sz="1400" b="1" dirty="0">
              <a:solidFill>
                <a:srgbClr val="00B0F0"/>
              </a:solidFill>
            </a:endParaRPr>
          </a:p>
          <a:p>
            <a:r>
              <a:rPr lang="de-DE" sz="1400" dirty="0"/>
              <a:t>G</a:t>
            </a:r>
            <a:r>
              <a:rPr lang="sk-SK" sz="1400" dirty="0"/>
              <a:t>- Transakcia iba pre Distribútorov</a:t>
            </a:r>
            <a:endParaRPr lang="sk-SK" sz="1400" b="1" u="sng" dirty="0"/>
          </a:p>
        </p:txBody>
      </p:sp>
    </p:spTree>
    <p:extLst>
      <p:ext uri="{BB962C8B-B14F-4D97-AF65-F5344CB8AC3E}">
        <p14:creationId xmlns:p14="http://schemas.microsoft.com/office/powerpoint/2010/main" val="753000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552203-E3E2-4DBB-8E6F-39317F180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/>
              <a:t>Single </a:t>
            </a:r>
            <a:r>
              <a:rPr lang="sk-SK" sz="3200" dirty="0" err="1"/>
              <a:t>vs</a:t>
            </a:r>
            <a:r>
              <a:rPr lang="sk-SK" sz="3200" dirty="0"/>
              <a:t> BULK and MIX BULK </a:t>
            </a:r>
            <a:r>
              <a:rPr lang="sk-SK" sz="3200" dirty="0" err="1"/>
              <a:t>transactions</a:t>
            </a:r>
            <a:endParaRPr lang="sk-SK" sz="3200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BC892E28-F227-4E17-ACB3-C08E58316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17</a:t>
            </a:fld>
            <a:endParaRPr lang="sk-SK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FA6BD7C6-61EE-44F0-93E9-476E9F68F079}"/>
              </a:ext>
            </a:extLst>
          </p:cNvPr>
          <p:cNvSpPr txBox="1"/>
          <p:nvPr/>
        </p:nvSpPr>
        <p:spPr>
          <a:xfrm>
            <a:off x="505959" y="3044279"/>
            <a:ext cx="3964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/>
              <a:t>Synchrónna webová operácia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6A46B9FC-55C9-488C-92B8-77D5A7B7B8AE}"/>
              </a:ext>
            </a:extLst>
          </p:cNvPr>
          <p:cNvSpPr txBox="1"/>
          <p:nvPr/>
        </p:nvSpPr>
        <p:spPr>
          <a:xfrm>
            <a:off x="6734969" y="3044279"/>
            <a:ext cx="4132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/>
              <a:t>Asynchrónna webová operácia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54EF95F5-DA24-46D3-8382-5EBFB4F4D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714" y="3624453"/>
            <a:ext cx="5711374" cy="2760877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1E211FDB-6812-48FA-B5E3-86370C806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0" y="3636628"/>
            <a:ext cx="3404926" cy="257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0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550008-45CB-45B5-AAFC-F567E132D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Administration</a:t>
            </a:r>
            <a:r>
              <a:rPr lang="sk-SK" dirty="0"/>
              <a:t> </a:t>
            </a:r>
            <a:r>
              <a:rPr lang="sk-SK" dirty="0" err="1"/>
              <a:t>transactions</a:t>
            </a:r>
            <a:endParaRPr lang="sk-SK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EAB04864-7829-415A-91FE-AB6A651CC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18</a:t>
            </a:fld>
            <a:endParaRPr lang="sk-SK"/>
          </a:p>
        </p:txBody>
      </p:sp>
      <p:graphicFrame>
        <p:nvGraphicFramePr>
          <p:cNvPr id="5" name="Tabuľka 4">
            <a:extLst>
              <a:ext uri="{FF2B5EF4-FFF2-40B4-BE49-F238E27FC236}">
                <a16:creationId xmlns:a16="http://schemas.microsoft.com/office/drawing/2014/main" id="{EF5A8C85-665A-4E3B-8AB1-02F1D295EC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842574"/>
              </p:ext>
            </p:extLst>
          </p:nvPr>
        </p:nvGraphicFramePr>
        <p:xfrm>
          <a:off x="1155700" y="2603500"/>
          <a:ext cx="10007872" cy="1547433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93018">
                  <a:extLst>
                    <a:ext uri="{9D8B030D-6E8A-4147-A177-3AD203B41FA5}">
                      <a16:colId xmlns:a16="http://schemas.microsoft.com/office/drawing/2014/main" val="509738028"/>
                    </a:ext>
                  </a:extLst>
                </a:gridCol>
                <a:gridCol w="9214854">
                  <a:extLst>
                    <a:ext uri="{9D8B030D-6E8A-4147-A177-3AD203B41FA5}">
                      <a16:colId xmlns:a16="http://schemas.microsoft.com/office/drawing/2014/main" val="2769388590"/>
                    </a:ext>
                  </a:extLst>
                </a:gridCol>
              </a:tblGrid>
              <a:tr h="35973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de-DE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Web Service </a:t>
                      </a:r>
                      <a:r>
                        <a:rPr lang="de-DE" sz="12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Id</a:t>
                      </a:r>
                      <a:endParaRPr lang="de-DE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Web Service Name/Description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057174"/>
                  </a:ext>
                </a:extLst>
              </a:tr>
              <a:tr h="359731">
                <a:tc>
                  <a:txBody>
                    <a:bodyPr/>
                    <a:lstStyle/>
                    <a:p>
                      <a:pPr marL="0" algn="ctr" defTabSz="806501" rtl="0" eaLnBrk="1" fontAlgn="ctr" latinLnBrk="0" hangingPunct="1"/>
                      <a:r>
                        <a:rPr lang="de-D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G1</a:t>
                      </a:r>
                      <a:r>
                        <a:rPr lang="sk-SK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650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Download </a:t>
                      </a:r>
                      <a:r>
                        <a:rPr lang="sk-SK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</a:t>
                      </a:r>
                      <a:r>
                        <a:rPr lang="sk-SK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Master</a:t>
                      </a:r>
                      <a:r>
                        <a:rPr lang="sk-SK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48342"/>
                  </a:ext>
                </a:extLst>
              </a:tr>
              <a:tr h="359731">
                <a:tc>
                  <a:txBody>
                    <a:bodyPr/>
                    <a:lstStyle/>
                    <a:p>
                      <a:pPr marL="0" algn="ctr" defTabSz="806501" rtl="0" eaLnBrk="1" fontAlgn="ctr" latinLnBrk="0" hangingPunct="1"/>
                      <a:r>
                        <a:rPr lang="de-DE" sz="1400" u="none" strike="noStrike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lang="sk-SK" sz="1400" u="none" strike="noStrike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615</a:t>
                      </a:r>
                      <a:endParaRPr lang="de-DE" sz="1400" u="none" strike="noStrike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650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Download Certificate for Pharmacy / Wholesaler 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068352"/>
                  </a:ext>
                </a:extLst>
              </a:tr>
              <a:tr h="359731">
                <a:tc>
                  <a:txBody>
                    <a:bodyPr/>
                    <a:lstStyle/>
                    <a:p>
                      <a:pPr marL="0" algn="ctr" defTabSz="806501" rtl="0" eaLnBrk="1" fontAlgn="ctr" latinLnBrk="0" hangingPunct="1"/>
                      <a:r>
                        <a:rPr lang="de-DE" sz="1400" u="none" strike="noStrike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lang="sk-SK" sz="1400" u="none" strike="noStrike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445</a:t>
                      </a:r>
                      <a:endParaRPr lang="de-DE" sz="1400" u="none" strike="noStrike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650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dirty="0"/>
                        <a:t>Change </a:t>
                      </a:r>
                      <a:r>
                        <a:rPr lang="sk-SK" sz="1400" dirty="0" err="1"/>
                        <a:t>Password</a:t>
                      </a:r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383579"/>
                  </a:ext>
                </a:extLst>
              </a:tr>
            </a:tbl>
          </a:graphicData>
        </a:graphic>
      </p:graphicFrame>
      <p:sp>
        <p:nvSpPr>
          <p:cNvPr id="6" name="BlokTextu 5">
            <a:extLst>
              <a:ext uri="{FF2B5EF4-FFF2-40B4-BE49-F238E27FC236}">
                <a16:creationId xmlns:a16="http://schemas.microsoft.com/office/drawing/2014/main" id="{624FAFAD-D601-4917-A964-6DFD643021A2}"/>
              </a:ext>
            </a:extLst>
          </p:cNvPr>
          <p:cNvSpPr txBox="1"/>
          <p:nvPr/>
        </p:nvSpPr>
        <p:spPr>
          <a:xfrm>
            <a:off x="4756558" y="6014906"/>
            <a:ext cx="7165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FD002 - Implementation </a:t>
            </a:r>
            <a:r>
              <a:rPr lang="sk-SK" dirty="0" err="1"/>
              <a:t>Guideline</a:t>
            </a:r>
            <a:r>
              <a:rPr lang="sk-SK" dirty="0"/>
              <a:t> NMVS </a:t>
            </a:r>
            <a:r>
              <a:rPr lang="sk-SK" dirty="0" err="1"/>
              <a:t>Blueprint</a:t>
            </a:r>
            <a:r>
              <a:rPr lang="sk-SK" dirty="0"/>
              <a:t> </a:t>
            </a:r>
            <a:r>
              <a:rPr lang="sk-SK" dirty="0" err="1"/>
              <a:t>Core</a:t>
            </a:r>
            <a:r>
              <a:rPr lang="sk-SK" dirty="0"/>
              <a:t> 1.01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TD-001 BP 1.1 ID - G100 </a:t>
            </a:r>
            <a:r>
              <a:rPr lang="sk-SK" dirty="0" err="1"/>
              <a:t>Distributor</a:t>
            </a:r>
            <a:r>
              <a:rPr lang="sk-SK" dirty="0"/>
              <a:t> Transactions.xlsx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C129C189-9151-443C-96CD-8FA968187840}"/>
              </a:ext>
            </a:extLst>
          </p:cNvPr>
          <p:cNvSpPr txBox="1"/>
          <p:nvPr/>
        </p:nvSpPr>
        <p:spPr>
          <a:xfrm>
            <a:off x="1154954" y="4605866"/>
            <a:ext cx="38026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/>
              <a:t>V</a:t>
            </a:r>
            <a:r>
              <a:rPr lang="sk-SK" sz="1400" b="1" u="sng" dirty="0"/>
              <a:t>vysvetlenie:</a:t>
            </a:r>
            <a:br>
              <a:rPr lang="sk-SK" sz="1400" b="1" u="sng" dirty="0"/>
            </a:br>
            <a:br>
              <a:rPr lang="sk-SK" sz="1400" b="1" u="sng" dirty="0"/>
            </a:br>
            <a:r>
              <a:rPr lang="de-DE" sz="1400" b="1" dirty="0">
                <a:solidFill>
                  <a:srgbClr val="00B0F0"/>
                </a:solidFill>
              </a:rPr>
              <a:t>G</a:t>
            </a:r>
            <a:r>
              <a:rPr lang="sk-SK" sz="1400" b="1" dirty="0">
                <a:solidFill>
                  <a:srgbClr val="00B0F0"/>
                </a:solidFill>
              </a:rPr>
              <a:t>- Transakcia pre Lekárne aj Distribútorov</a:t>
            </a:r>
          </a:p>
          <a:p>
            <a:r>
              <a:rPr lang="de-DE" sz="1400" dirty="0"/>
              <a:t>G</a:t>
            </a:r>
            <a:r>
              <a:rPr lang="sk-SK" sz="1400" dirty="0"/>
              <a:t>- Transakcia iba pre Distribútorov</a:t>
            </a:r>
            <a:endParaRPr lang="sk-SK" sz="1400" b="1" u="sng" dirty="0"/>
          </a:p>
        </p:txBody>
      </p:sp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62B86D66-FB9A-4377-BD47-F2F16B557D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072282"/>
              </p:ext>
            </p:extLst>
          </p:nvPr>
        </p:nvGraphicFramePr>
        <p:xfrm>
          <a:off x="3028278" y="609814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showAsIcon="1" r:id="rId3" imgW="914400" imgH="771480" progId="AcroExch.Document.11">
                  <p:embed/>
                </p:oleObj>
              </mc:Choice>
              <mc:Fallback>
                <p:oleObj name="Acrobat Document" showAsIcon="1" r:id="rId3" imgW="914400" imgH="77148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28278" y="609814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>
            <a:extLst>
              <a:ext uri="{FF2B5EF4-FFF2-40B4-BE49-F238E27FC236}">
                <a16:creationId xmlns:a16="http://schemas.microsoft.com/office/drawing/2014/main" id="{A849D248-9B92-488A-AD7E-3460B3BE17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31524"/>
              </p:ext>
            </p:extLst>
          </p:nvPr>
        </p:nvGraphicFramePr>
        <p:xfrm>
          <a:off x="3892418" y="601490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Worksheet" showAsIcon="1" r:id="rId5" imgW="914400" imgH="771480" progId="Excel.Sheet.12">
                  <p:embed/>
                </p:oleObj>
              </mc:Choice>
              <mc:Fallback>
                <p:oleObj name="Worksheet" showAsIcon="1" r:id="rId5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92418" y="601490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0572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EA2925-1E34-460E-8EEC-5DACD36ED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G101 - Download Product Master Data</a:t>
            </a:r>
            <a:br>
              <a:rPr lang="en-GB" sz="3200" dirty="0"/>
            </a:br>
            <a:r>
              <a:rPr lang="en-GB" sz="3200" dirty="0"/>
              <a:t> </a:t>
            </a:r>
            <a:endParaRPr lang="sk-SK" sz="3200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D7FA1F00-2039-4E6F-9ADB-67D77545A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19</a:t>
            </a:fld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E2F4F57F-6D72-4B83-BD75-F69964200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990" y="1506290"/>
            <a:ext cx="9231741" cy="516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20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2F799B-67AD-49B1-9BA9-1589DEE2D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SWS PORTAL pre IT Dodávateľov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CD9CBE61-EE72-4B56-9090-7D3FC8478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2</a:t>
            </a:fld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4D2E711A-5B8C-4204-84A9-9A88B6555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9" y="2961627"/>
            <a:ext cx="5397287" cy="3765173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C41203B3-C7A9-4322-B872-BE3594C15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700" y="2302855"/>
            <a:ext cx="5531329" cy="3998551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847A1B97-8A79-4244-A5C8-1A97A29B87D0}"/>
              </a:ext>
            </a:extLst>
          </p:cNvPr>
          <p:cNvSpPr txBox="1"/>
          <p:nvPr/>
        </p:nvSpPr>
        <p:spPr>
          <a:xfrm>
            <a:off x="564671" y="2302855"/>
            <a:ext cx="4915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Ak</a:t>
            </a:r>
            <a:r>
              <a:rPr lang="sk-SK" b="1" dirty="0"/>
              <a:t>o sa zaregistrovať na portál pre IT </a:t>
            </a:r>
            <a:r>
              <a:rPr lang="sk-SK" b="1" dirty="0" err="1"/>
              <a:t>Dod</a:t>
            </a:r>
            <a:r>
              <a:rPr lang="sk-SK" b="1" dirty="0"/>
              <a:t>.?</a:t>
            </a:r>
          </a:p>
          <a:p>
            <a:r>
              <a:rPr lang="sk-SK" b="1" dirty="0"/>
              <a:t>Čo nájdem na tomto portáli?</a:t>
            </a:r>
          </a:p>
        </p:txBody>
      </p:sp>
    </p:spTree>
    <p:extLst>
      <p:ext uri="{BB962C8B-B14F-4D97-AF65-F5344CB8AC3E}">
        <p14:creationId xmlns:p14="http://schemas.microsoft.com/office/powerpoint/2010/main" val="3188766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5D342D-44AB-4659-BEF4-032F21FB5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Štruktúra zakladenej XML schémy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C4C10E12-4CAE-422A-A2B6-75D998A12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20</a:t>
            </a:fld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B526447A-7CE9-4219-A534-56C50DEB3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373" y="2522674"/>
            <a:ext cx="7059254" cy="39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32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id="{531DEAB6-45BA-4978-88A9-F9F7EA231C75}"/>
              </a:ext>
            </a:extLst>
          </p:cNvPr>
          <p:cNvSpPr/>
          <p:nvPr/>
        </p:nvSpPr>
        <p:spPr>
          <a:xfrm>
            <a:off x="1048624" y="2241127"/>
            <a:ext cx="6182686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  <a:t>&lt;G110Request&gt;</a:t>
            </a:r>
            <a:b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  <a:t>&lt;</a:t>
            </a:r>
            <a:r>
              <a:rPr lang="sk-SK" sz="1050" dirty="0" err="1">
                <a:solidFill>
                  <a:srgbClr val="000000"/>
                </a:solidFill>
                <a:latin typeface="Arial" panose="020B0604020202020204" pitchFamily="34" charset="0"/>
              </a:rPr>
              <a:t>Header</a:t>
            </a:r>
            <a: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  <a:t>&gt;</a:t>
            </a:r>
            <a:b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  <a:t>     &lt;</a:t>
            </a:r>
            <a:r>
              <a:rPr lang="sk-SK" sz="1050" dirty="0" err="1">
                <a:solidFill>
                  <a:srgbClr val="000000"/>
                </a:solidFill>
                <a:latin typeface="Arial" panose="020B0604020202020204" pitchFamily="34" charset="0"/>
              </a:rPr>
              <a:t>Auth</a:t>
            </a:r>
            <a: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  <a:t>&gt;</a:t>
            </a:r>
            <a:b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  <a:t>        &lt;</a:t>
            </a:r>
            <a:r>
              <a:rPr lang="sk-SK" sz="1050" b="1" dirty="0" err="1">
                <a:solidFill>
                  <a:srgbClr val="000000"/>
                </a:solidFill>
                <a:latin typeface="Arial" panose="020B0604020202020204" pitchFamily="34" charset="0"/>
              </a:rPr>
              <a:t>ClientLoginId</a:t>
            </a:r>
            <a:r>
              <a:rPr lang="sk-SK" sz="1050" b="1" dirty="0">
                <a:solidFill>
                  <a:srgbClr val="000000"/>
                </a:solidFill>
                <a:latin typeface="Arial" panose="020B0604020202020204" pitchFamily="34" charset="0"/>
              </a:rPr>
              <a:t>&gt;G4321-14-01RT&lt;/</a:t>
            </a:r>
            <a:r>
              <a:rPr lang="sk-SK" sz="1050" b="1" dirty="0" err="1">
                <a:solidFill>
                  <a:srgbClr val="000000"/>
                </a:solidFill>
                <a:latin typeface="Arial" panose="020B0604020202020204" pitchFamily="34" charset="0"/>
              </a:rPr>
              <a:t>ClientLoginId</a:t>
            </a:r>
            <a: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  <a:t>&gt;</a:t>
            </a:r>
            <a:b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  <a:t>        &lt;</a:t>
            </a:r>
            <a:r>
              <a:rPr lang="sk-SK" sz="1050" b="1" dirty="0" err="1">
                <a:solidFill>
                  <a:srgbClr val="000000"/>
                </a:solidFill>
                <a:latin typeface="Arial" panose="020B0604020202020204" pitchFamily="34" charset="0"/>
              </a:rPr>
              <a:t>UserId</a:t>
            </a:r>
            <a:r>
              <a:rPr lang="sk-SK" sz="1050" b="1" dirty="0">
                <a:solidFill>
                  <a:srgbClr val="000000"/>
                </a:solidFill>
                <a:latin typeface="Arial" panose="020B0604020202020204" pitchFamily="34" charset="0"/>
              </a:rPr>
              <a:t>&gt;9821&lt;/</a:t>
            </a:r>
            <a:r>
              <a:rPr lang="sk-SK" sz="1050" b="1" dirty="0" err="1">
                <a:solidFill>
                  <a:srgbClr val="000000"/>
                </a:solidFill>
                <a:latin typeface="Arial" panose="020B0604020202020204" pitchFamily="34" charset="0"/>
              </a:rPr>
              <a:t>UserId</a:t>
            </a:r>
            <a: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  <a:t>&gt;</a:t>
            </a:r>
            <a:b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  <a:t>        &lt;</a:t>
            </a:r>
            <a:r>
              <a:rPr lang="sk-SK" sz="1050" b="1" dirty="0" err="1">
                <a:solidFill>
                  <a:srgbClr val="000000"/>
                </a:solidFill>
                <a:latin typeface="Arial" panose="020B0604020202020204" pitchFamily="34" charset="0"/>
              </a:rPr>
              <a:t>Password</a:t>
            </a:r>
            <a:r>
              <a:rPr lang="sk-SK" sz="1050" b="1" dirty="0">
                <a:solidFill>
                  <a:srgbClr val="000000"/>
                </a:solidFill>
                <a:latin typeface="Arial" panose="020B0604020202020204" pitchFamily="34" charset="0"/>
              </a:rPr>
              <a:t>&gt;838hdjLk#&lt;/</a:t>
            </a:r>
            <a:r>
              <a:rPr lang="sk-SK" sz="1050" b="1" dirty="0" err="1">
                <a:solidFill>
                  <a:srgbClr val="000000"/>
                </a:solidFill>
                <a:latin typeface="Arial" panose="020B0604020202020204" pitchFamily="34" charset="0"/>
              </a:rPr>
              <a:t>Password</a:t>
            </a:r>
            <a: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  <a:t>&gt;</a:t>
            </a:r>
            <a:b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  <a:t>        &lt;!--</a:t>
            </a:r>
            <a:r>
              <a:rPr lang="sk-SK" sz="1050" dirty="0" err="1">
                <a:solidFill>
                  <a:srgbClr val="000000"/>
                </a:solidFill>
                <a:latin typeface="Arial" panose="020B0604020202020204" pitchFamily="34" charset="0"/>
              </a:rPr>
              <a:t>Optional</a:t>
            </a:r>
            <a: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  <a:t>:--&gt;</a:t>
            </a:r>
            <a:b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  <a:t>        &lt;</a:t>
            </a:r>
            <a:r>
              <a:rPr lang="sk-SK" sz="1050" dirty="0" err="1">
                <a:solidFill>
                  <a:srgbClr val="000000"/>
                </a:solidFill>
                <a:latin typeface="Arial" panose="020B0604020202020204" pitchFamily="34" charset="0"/>
              </a:rPr>
              <a:t>SubUserId</a:t>
            </a:r>
            <a: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  <a:t>&gt;9824&lt;/</a:t>
            </a:r>
            <a:r>
              <a:rPr lang="sk-SK" sz="1050" dirty="0" err="1">
                <a:solidFill>
                  <a:srgbClr val="000000"/>
                </a:solidFill>
                <a:latin typeface="Arial" panose="020B0604020202020204" pitchFamily="34" charset="0"/>
              </a:rPr>
              <a:t>SubUserId</a:t>
            </a:r>
            <a: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  <a:t>&gt;</a:t>
            </a:r>
            <a:b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  <a:t>     &lt;/</a:t>
            </a:r>
            <a:r>
              <a:rPr lang="sk-SK" sz="1050" dirty="0" err="1">
                <a:solidFill>
                  <a:srgbClr val="000000"/>
                </a:solidFill>
                <a:latin typeface="Arial" panose="020B0604020202020204" pitchFamily="34" charset="0"/>
              </a:rPr>
              <a:t>Auth</a:t>
            </a:r>
            <a: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  <a:t>&gt;</a:t>
            </a:r>
            <a:b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  <a:t>     &lt;</a:t>
            </a:r>
            <a:r>
              <a:rPr lang="sk-SK" sz="1050" b="1" dirty="0" err="1">
                <a:solidFill>
                  <a:srgbClr val="000000"/>
                </a:solidFill>
                <a:latin typeface="Arial" panose="020B0604020202020204" pitchFamily="34" charset="0"/>
              </a:rPr>
              <a:t>UserSoftware</a:t>
            </a:r>
            <a:r>
              <a:rPr lang="sk-SK" sz="105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sz="1050" b="1" dirty="0" err="1">
                <a:solidFill>
                  <a:srgbClr val="000000"/>
                </a:solidFill>
                <a:latin typeface="Arial" panose="020B0604020202020204" pitchFamily="34" charset="0"/>
              </a:rPr>
              <a:t>name</a:t>
            </a:r>
            <a:r>
              <a:rPr lang="sk-SK" sz="1050" b="1" dirty="0">
                <a:solidFill>
                  <a:srgbClr val="000000"/>
                </a:solidFill>
                <a:latin typeface="Arial" panose="020B0604020202020204" pitchFamily="34" charset="0"/>
              </a:rPr>
              <a:t>="</a:t>
            </a:r>
            <a:r>
              <a:rPr lang="sk-SK" sz="1050" b="1" dirty="0" err="1">
                <a:solidFill>
                  <a:srgbClr val="000000"/>
                </a:solidFill>
                <a:latin typeface="Arial" panose="020B0604020202020204" pitchFamily="34" charset="0"/>
              </a:rPr>
              <a:t>EasyPharm</a:t>
            </a:r>
            <a:r>
              <a:rPr lang="sk-SK" sz="1050" b="1" dirty="0">
                <a:solidFill>
                  <a:srgbClr val="000000"/>
                </a:solidFill>
                <a:latin typeface="Arial" panose="020B0604020202020204" pitchFamily="34" charset="0"/>
              </a:rPr>
              <a:t>" </a:t>
            </a:r>
            <a:r>
              <a:rPr lang="sk-SK" sz="1050" b="1" dirty="0" err="1">
                <a:solidFill>
                  <a:srgbClr val="000000"/>
                </a:solidFill>
                <a:latin typeface="Arial" panose="020B0604020202020204" pitchFamily="34" charset="0"/>
              </a:rPr>
              <a:t>supplier</a:t>
            </a:r>
            <a:r>
              <a:rPr lang="sk-SK" sz="1050" b="1" dirty="0">
                <a:solidFill>
                  <a:srgbClr val="000000"/>
                </a:solidFill>
                <a:latin typeface="Arial" panose="020B0604020202020204" pitchFamily="34" charset="0"/>
              </a:rPr>
              <a:t>="</a:t>
            </a:r>
            <a:r>
              <a:rPr lang="sk-SK" sz="1050" b="1" dirty="0" err="1">
                <a:solidFill>
                  <a:srgbClr val="000000"/>
                </a:solidFill>
                <a:latin typeface="Arial" panose="020B0604020202020204" pitchFamily="34" charset="0"/>
              </a:rPr>
              <a:t>PharmSoft</a:t>
            </a:r>
            <a:r>
              <a:rPr lang="sk-SK" sz="105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sz="1050" b="1" dirty="0" err="1">
                <a:solidFill>
                  <a:srgbClr val="000000"/>
                </a:solidFill>
                <a:latin typeface="Arial" panose="020B0604020202020204" pitchFamily="34" charset="0"/>
              </a:rPr>
              <a:t>Ltd</a:t>
            </a:r>
            <a:r>
              <a:rPr lang="sk-SK" sz="1050" b="1" dirty="0">
                <a:solidFill>
                  <a:srgbClr val="000000"/>
                </a:solidFill>
                <a:latin typeface="Arial" panose="020B0604020202020204" pitchFamily="34" charset="0"/>
              </a:rPr>
              <a:t>." </a:t>
            </a:r>
            <a:r>
              <a:rPr lang="sk-SK" sz="1050" b="1" dirty="0" err="1">
                <a:solidFill>
                  <a:srgbClr val="000000"/>
                </a:solidFill>
                <a:latin typeface="Arial" panose="020B0604020202020204" pitchFamily="34" charset="0"/>
              </a:rPr>
              <a:t>version</a:t>
            </a:r>
            <a:r>
              <a:rPr lang="sk-SK" sz="1050" b="1" dirty="0">
                <a:solidFill>
                  <a:srgbClr val="000000"/>
                </a:solidFill>
                <a:latin typeface="Arial" panose="020B0604020202020204" pitchFamily="34" charset="0"/>
              </a:rPr>
              <a:t>="3.2.0"</a:t>
            </a:r>
            <a: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  <a:t>/&gt;</a:t>
            </a:r>
            <a:b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  <a:t>     </a:t>
            </a:r>
          </a:p>
          <a:p>
            <a: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  <a:t>     &lt;</a:t>
            </a:r>
            <a:r>
              <a:rPr lang="sk-SK" sz="1050" dirty="0" err="1">
                <a:solidFill>
                  <a:srgbClr val="000000"/>
                </a:solidFill>
                <a:latin typeface="Arial" panose="020B0604020202020204" pitchFamily="34" charset="0"/>
              </a:rPr>
              <a:t>Transaction</a:t>
            </a:r>
            <a: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  <a:t>&gt;</a:t>
            </a:r>
            <a:b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  <a:t>        &lt;</a:t>
            </a:r>
            <a:r>
              <a:rPr lang="sk-SK" sz="1050" dirty="0" err="1">
                <a:solidFill>
                  <a:srgbClr val="000000"/>
                </a:solidFill>
                <a:latin typeface="Arial" panose="020B0604020202020204" pitchFamily="34" charset="0"/>
              </a:rPr>
              <a:t>ClientTrxId</a:t>
            </a:r>
            <a: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  <a:t>&gt;</a:t>
            </a:r>
            <a:r>
              <a:rPr lang="sk-SK" sz="1050" b="1" dirty="0">
                <a:solidFill>
                  <a:srgbClr val="000000"/>
                </a:solidFill>
                <a:latin typeface="Arial" panose="020B0604020202020204" pitchFamily="34" charset="0"/>
              </a:rPr>
              <a:t>c295a450-0caa-4cf1-8e62-c6165c4</a:t>
            </a:r>
            <a: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  <a:t>&lt;/</a:t>
            </a:r>
            <a:r>
              <a:rPr lang="sk-SK" sz="1050" dirty="0" err="1">
                <a:solidFill>
                  <a:srgbClr val="000000"/>
                </a:solidFill>
                <a:latin typeface="Arial" panose="020B0604020202020204" pitchFamily="34" charset="0"/>
              </a:rPr>
              <a:t>ClientTrxId</a:t>
            </a:r>
            <a: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  <a:t>&gt;</a:t>
            </a:r>
            <a:b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  <a:t>        &lt;</a:t>
            </a:r>
            <a:r>
              <a:rPr lang="sk-SK" sz="1050" dirty="0" err="1">
                <a:solidFill>
                  <a:srgbClr val="000000"/>
                </a:solidFill>
                <a:latin typeface="Arial" panose="020B0604020202020204" pitchFamily="34" charset="0"/>
              </a:rPr>
              <a:t>Language</a:t>
            </a:r>
            <a: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  <a:t>&gt;SVK&lt;/</a:t>
            </a:r>
            <a:r>
              <a:rPr lang="sk-SK" sz="1050" dirty="0" err="1">
                <a:solidFill>
                  <a:srgbClr val="000000"/>
                </a:solidFill>
                <a:latin typeface="Arial" panose="020B0604020202020204" pitchFamily="34" charset="0"/>
              </a:rPr>
              <a:t>Language</a:t>
            </a:r>
            <a: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  <a:t>&gt;</a:t>
            </a:r>
            <a:b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  <a:t>     &lt;/</a:t>
            </a:r>
            <a:r>
              <a:rPr lang="sk-SK" sz="1050" dirty="0" err="1">
                <a:solidFill>
                  <a:srgbClr val="000000"/>
                </a:solidFill>
                <a:latin typeface="Arial" panose="020B0604020202020204" pitchFamily="34" charset="0"/>
              </a:rPr>
              <a:t>Transaction</a:t>
            </a:r>
            <a: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  <a:t>&gt;</a:t>
            </a:r>
            <a:b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  <a:t> &lt;/</a:t>
            </a:r>
            <a:r>
              <a:rPr lang="sk-SK" sz="1050" dirty="0" err="1">
                <a:solidFill>
                  <a:srgbClr val="000000"/>
                </a:solidFill>
                <a:latin typeface="Arial" panose="020B0604020202020204" pitchFamily="34" charset="0"/>
              </a:rPr>
              <a:t>Header</a:t>
            </a:r>
            <a: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  <a:t>&gt;</a:t>
            </a:r>
          </a:p>
          <a:p>
            <a:b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  <a:t> &lt;Body&gt;</a:t>
            </a:r>
            <a:b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  <a:t>     &lt;</a:t>
            </a:r>
            <a:r>
              <a:rPr lang="sk-SK" sz="1050" dirty="0" err="1">
                <a:solidFill>
                  <a:srgbClr val="000000"/>
                </a:solidFill>
                <a:latin typeface="Arial" panose="020B0604020202020204" pitchFamily="34" charset="0"/>
              </a:rPr>
              <a:t>Product</a:t>
            </a:r>
            <a: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  <a:t>&gt;</a:t>
            </a:r>
            <a:b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  <a:t>        &lt;</a:t>
            </a:r>
            <a:r>
              <a:rPr lang="sk-SK" sz="1050" b="1" dirty="0" err="1">
                <a:solidFill>
                  <a:srgbClr val="000000"/>
                </a:solidFill>
                <a:latin typeface="Arial" panose="020B0604020202020204" pitchFamily="34" charset="0"/>
              </a:rPr>
              <a:t>ProductCode</a:t>
            </a:r>
            <a:r>
              <a:rPr lang="sk-SK" sz="105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sz="1050" b="1" dirty="0" err="1">
                <a:solidFill>
                  <a:srgbClr val="000000"/>
                </a:solidFill>
                <a:latin typeface="Arial" panose="020B0604020202020204" pitchFamily="34" charset="0"/>
              </a:rPr>
              <a:t>scheme</a:t>
            </a:r>
            <a:r>
              <a:rPr lang="sk-SK" sz="1050" b="1" dirty="0">
                <a:solidFill>
                  <a:srgbClr val="000000"/>
                </a:solidFill>
                <a:latin typeface="Arial" panose="020B0604020202020204" pitchFamily="34" charset="0"/>
              </a:rPr>
              <a:t>="GTIN"&gt;05060141900015&lt;/</a:t>
            </a:r>
            <a:r>
              <a:rPr lang="sk-SK" sz="1050" b="1" dirty="0" err="1">
                <a:solidFill>
                  <a:srgbClr val="000000"/>
                </a:solidFill>
                <a:latin typeface="Arial" panose="020B0604020202020204" pitchFamily="34" charset="0"/>
              </a:rPr>
              <a:t>ProductCode</a:t>
            </a:r>
            <a: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  <a:t>&gt;</a:t>
            </a:r>
            <a:b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  <a:t>        &lt;</a:t>
            </a:r>
            <a:r>
              <a:rPr lang="sk-SK" sz="1050" dirty="0" err="1">
                <a:solidFill>
                  <a:srgbClr val="000000"/>
                </a:solidFill>
                <a:latin typeface="Arial" panose="020B0604020202020204" pitchFamily="34" charset="0"/>
              </a:rPr>
              <a:t>Batch</a:t>
            </a:r>
            <a: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  <a:t>&gt;</a:t>
            </a:r>
            <a:b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  <a:t>            &lt;Id&gt;</a:t>
            </a:r>
            <a:r>
              <a:rPr lang="sk-SK" sz="1050" b="1" dirty="0">
                <a:solidFill>
                  <a:srgbClr val="000000"/>
                </a:solidFill>
                <a:latin typeface="Arial" panose="020B0604020202020204" pitchFamily="34" charset="0"/>
              </a:rPr>
              <a:t>1264</a:t>
            </a:r>
            <a: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  <a:t>&lt;/Id&gt;</a:t>
            </a:r>
            <a:b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  <a:t>            &lt;</a:t>
            </a:r>
            <a:r>
              <a:rPr lang="sk-SK" sz="1050" dirty="0" err="1">
                <a:solidFill>
                  <a:srgbClr val="000000"/>
                </a:solidFill>
                <a:latin typeface="Arial" panose="020B0604020202020204" pitchFamily="34" charset="0"/>
              </a:rPr>
              <a:t>ExpDate</a:t>
            </a:r>
            <a: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  <a:t>&gt;</a:t>
            </a:r>
            <a:r>
              <a:rPr lang="sk-SK" sz="1050" b="1" dirty="0">
                <a:solidFill>
                  <a:srgbClr val="000000"/>
                </a:solidFill>
                <a:latin typeface="Arial" panose="020B0604020202020204" pitchFamily="34" charset="0"/>
              </a:rPr>
              <a:t>171200</a:t>
            </a:r>
            <a: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  <a:t>&lt;/</a:t>
            </a:r>
            <a:r>
              <a:rPr lang="sk-SK" sz="1050" dirty="0" err="1">
                <a:solidFill>
                  <a:srgbClr val="000000"/>
                </a:solidFill>
                <a:latin typeface="Arial" panose="020B0604020202020204" pitchFamily="34" charset="0"/>
              </a:rPr>
              <a:t>ExpDate</a:t>
            </a:r>
            <a: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  <a:t>&gt;</a:t>
            </a:r>
            <a:b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  <a:t>        &lt;/</a:t>
            </a:r>
            <a:r>
              <a:rPr lang="sk-SK" sz="1050" dirty="0" err="1">
                <a:solidFill>
                  <a:srgbClr val="000000"/>
                </a:solidFill>
                <a:latin typeface="Arial" panose="020B0604020202020204" pitchFamily="34" charset="0"/>
              </a:rPr>
              <a:t>Batch</a:t>
            </a:r>
            <a: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  <a:t>&gt;</a:t>
            </a:r>
            <a:b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  <a:t>     &lt;/</a:t>
            </a:r>
            <a:r>
              <a:rPr lang="sk-SK" sz="1050" dirty="0" err="1">
                <a:solidFill>
                  <a:srgbClr val="000000"/>
                </a:solidFill>
                <a:latin typeface="Arial" panose="020B0604020202020204" pitchFamily="34" charset="0"/>
              </a:rPr>
              <a:t>Product</a:t>
            </a:r>
            <a: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  <a:t>&gt;</a:t>
            </a:r>
            <a:b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  <a:t>     &lt;</a:t>
            </a:r>
            <a:r>
              <a:rPr lang="sk-SK" sz="1050" b="1" dirty="0">
                <a:solidFill>
                  <a:srgbClr val="000000"/>
                </a:solidFill>
                <a:latin typeface="Arial" panose="020B0604020202020204" pitchFamily="34" charset="0"/>
              </a:rPr>
              <a:t>Pack sn="XVTR75973491006155"</a:t>
            </a:r>
            <a: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  <a:t>/&gt;</a:t>
            </a:r>
            <a:b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  <a:t> &lt;/Body&gt;</a:t>
            </a:r>
            <a:b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  <a:t>&lt;/G110Request&gt;</a:t>
            </a:r>
            <a:br>
              <a:rPr lang="sk-SK" sz="105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sk-SK" sz="9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sk-SK" dirty="0"/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3E73AFB4-CF4F-4E1A-AC9D-C96741F548E3}"/>
              </a:ext>
            </a:extLst>
          </p:cNvPr>
          <p:cNvSpPr/>
          <p:nvPr/>
        </p:nvSpPr>
        <p:spPr>
          <a:xfrm>
            <a:off x="1048624" y="2466313"/>
            <a:ext cx="5452844" cy="1427445"/>
          </a:xfrm>
          <a:prstGeom prst="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FC9D7DFB-8B4F-4F23-9795-38BC895947D3}"/>
              </a:ext>
            </a:extLst>
          </p:cNvPr>
          <p:cNvSpPr/>
          <p:nvPr/>
        </p:nvSpPr>
        <p:spPr>
          <a:xfrm>
            <a:off x="1048624" y="5017883"/>
            <a:ext cx="5452844" cy="1590651"/>
          </a:xfrm>
          <a:prstGeom prst="rect">
            <a:avLst/>
          </a:prstGeom>
          <a:noFill/>
          <a:ln w="127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D30504FC-A92C-4F26-AC58-D38AF6083F81}"/>
              </a:ext>
            </a:extLst>
          </p:cNvPr>
          <p:cNvSpPr/>
          <p:nvPr/>
        </p:nvSpPr>
        <p:spPr>
          <a:xfrm>
            <a:off x="1048624" y="4019593"/>
            <a:ext cx="5452844" cy="694367"/>
          </a:xfrm>
          <a:prstGeom prst="rect">
            <a:avLst/>
          </a:prstGeom>
          <a:noFill/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9A9328AB-6489-45DC-B90F-139E35E8A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293" y="914946"/>
            <a:ext cx="8761413" cy="706964"/>
          </a:xfrm>
        </p:spPr>
        <p:txBody>
          <a:bodyPr/>
          <a:lstStyle/>
          <a:p>
            <a:pPr algn="ctr"/>
            <a:r>
              <a:rPr lang="sk-SK" sz="3200" dirty="0"/>
              <a:t>XML schéma požiadavky na verifikáciu LP</a:t>
            </a:r>
            <a:br>
              <a:rPr lang="sk-SK" sz="3200" dirty="0"/>
            </a:br>
            <a:r>
              <a:rPr lang="sk-SK" sz="3200" dirty="0"/>
              <a:t>Požiadavka</a:t>
            </a:r>
          </a:p>
        </p:txBody>
      </p:sp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EA2E7468-2B1E-43DA-A449-CDB94C00F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21</a:t>
            </a:fld>
            <a:endParaRPr lang="sk-SK"/>
          </a:p>
        </p:txBody>
      </p:sp>
      <p:cxnSp>
        <p:nvCxnSpPr>
          <p:cNvPr id="4" name="Rovná spojovacia šípka 3">
            <a:extLst>
              <a:ext uri="{FF2B5EF4-FFF2-40B4-BE49-F238E27FC236}">
                <a16:creationId xmlns:a16="http://schemas.microsoft.com/office/drawing/2014/main" id="{8E6159E7-EA62-4566-8459-D9BA6381E15D}"/>
              </a:ext>
            </a:extLst>
          </p:cNvPr>
          <p:cNvCxnSpPr/>
          <p:nvPr/>
        </p:nvCxnSpPr>
        <p:spPr>
          <a:xfrm>
            <a:off x="4840448" y="2860646"/>
            <a:ext cx="28522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ovacia šípka 9">
            <a:extLst>
              <a:ext uri="{FF2B5EF4-FFF2-40B4-BE49-F238E27FC236}">
                <a16:creationId xmlns:a16="http://schemas.microsoft.com/office/drawing/2014/main" id="{BF84F27A-23B6-4667-9DE3-E2EF59F0CC4B}"/>
              </a:ext>
            </a:extLst>
          </p:cNvPr>
          <p:cNvCxnSpPr/>
          <p:nvPr/>
        </p:nvCxnSpPr>
        <p:spPr>
          <a:xfrm>
            <a:off x="4840448" y="3038213"/>
            <a:ext cx="28522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>
            <a:extLst>
              <a:ext uri="{FF2B5EF4-FFF2-40B4-BE49-F238E27FC236}">
                <a16:creationId xmlns:a16="http://schemas.microsoft.com/office/drawing/2014/main" id="{9CC3F061-4365-49F8-9E6B-799D6B5121D8}"/>
              </a:ext>
            </a:extLst>
          </p:cNvPr>
          <p:cNvCxnSpPr>
            <a:cxnSpLocks/>
          </p:cNvCxnSpPr>
          <p:nvPr/>
        </p:nvCxnSpPr>
        <p:spPr>
          <a:xfrm>
            <a:off x="5327708" y="4289571"/>
            <a:ext cx="23475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ovacia šípka 12">
            <a:extLst>
              <a:ext uri="{FF2B5EF4-FFF2-40B4-BE49-F238E27FC236}">
                <a16:creationId xmlns:a16="http://schemas.microsoft.com/office/drawing/2014/main" id="{D73FD864-F849-43F5-82CD-3377BA53389E}"/>
              </a:ext>
            </a:extLst>
          </p:cNvPr>
          <p:cNvCxnSpPr>
            <a:cxnSpLocks/>
          </p:cNvCxnSpPr>
          <p:nvPr/>
        </p:nvCxnSpPr>
        <p:spPr>
          <a:xfrm>
            <a:off x="5327708" y="4467138"/>
            <a:ext cx="23475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ovacia šípka 14">
            <a:extLst>
              <a:ext uri="{FF2B5EF4-FFF2-40B4-BE49-F238E27FC236}">
                <a16:creationId xmlns:a16="http://schemas.microsoft.com/office/drawing/2014/main" id="{7FD5070F-859A-4218-92DA-03F2C621CAC8}"/>
              </a:ext>
            </a:extLst>
          </p:cNvPr>
          <p:cNvCxnSpPr/>
          <p:nvPr/>
        </p:nvCxnSpPr>
        <p:spPr>
          <a:xfrm>
            <a:off x="5721292" y="5419288"/>
            <a:ext cx="19539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lokTextu 15">
            <a:extLst>
              <a:ext uri="{FF2B5EF4-FFF2-40B4-BE49-F238E27FC236}">
                <a16:creationId xmlns:a16="http://schemas.microsoft.com/office/drawing/2014/main" id="{81D699E7-7376-45AA-8E35-B8A4CE0BA841}"/>
              </a:ext>
            </a:extLst>
          </p:cNvPr>
          <p:cNvSpPr txBox="1"/>
          <p:nvPr/>
        </p:nvSpPr>
        <p:spPr>
          <a:xfrm>
            <a:off x="7835317" y="2722146"/>
            <a:ext cx="18582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err="1"/>
              <a:t>ClientLoginId</a:t>
            </a:r>
            <a:r>
              <a:rPr lang="en-GB" sz="1200" b="1" dirty="0"/>
              <a:t> = </a:t>
            </a:r>
            <a:r>
              <a:rPr lang="en-GB" sz="1200" b="1" dirty="0" err="1"/>
              <a:t>Lek</a:t>
            </a:r>
            <a:r>
              <a:rPr lang="en-GB" sz="1200" b="1" dirty="0"/>
              <a:t>-BA</a:t>
            </a:r>
            <a:endParaRPr lang="sk-SK" sz="1200" b="1" dirty="0"/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4EFE3334-422B-4D13-8A2B-ACFF07B9E662}"/>
              </a:ext>
            </a:extLst>
          </p:cNvPr>
          <p:cNvSpPr txBox="1"/>
          <p:nvPr/>
        </p:nvSpPr>
        <p:spPr>
          <a:xfrm>
            <a:off x="7835316" y="2899713"/>
            <a:ext cx="2744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err="1"/>
              <a:t>UserID</a:t>
            </a:r>
            <a:r>
              <a:rPr lang="en-GB" sz="1200" b="1" dirty="0"/>
              <a:t> = 66-47656255-A0001 </a:t>
            </a:r>
            <a:r>
              <a:rPr lang="sk-SK" sz="1200" b="1" dirty="0"/>
              <a:t>(IDZZ)</a:t>
            </a: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A068DC57-ADFB-4C25-AE9B-117EB0ADD232}"/>
              </a:ext>
            </a:extLst>
          </p:cNvPr>
          <p:cNvSpPr txBox="1"/>
          <p:nvPr/>
        </p:nvSpPr>
        <p:spPr>
          <a:xfrm>
            <a:off x="6638360" y="2283513"/>
            <a:ext cx="5463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Prihlasovacie meno: </a:t>
            </a:r>
            <a:r>
              <a:rPr lang="sk-SK" dirty="0" err="1"/>
              <a:t>Lek</a:t>
            </a:r>
            <a:r>
              <a:rPr lang="sk-SK" dirty="0"/>
              <a:t>-BA/66-47656255-A0001</a:t>
            </a: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0D7204EC-AAFD-4923-A0D2-84298D066FC6}"/>
              </a:ext>
            </a:extLst>
          </p:cNvPr>
          <p:cNvSpPr txBox="1"/>
          <p:nvPr/>
        </p:nvSpPr>
        <p:spPr>
          <a:xfrm>
            <a:off x="7835317" y="4151071"/>
            <a:ext cx="4395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 dirty="0" err="1"/>
              <a:t>ClienTrxId</a:t>
            </a:r>
            <a:r>
              <a:rPr lang="en-GB" sz="1200" b="1" dirty="0"/>
              <a:t> = </a:t>
            </a:r>
            <a:r>
              <a:rPr lang="sk-SK" sz="1200" b="1" dirty="0"/>
              <a:t>ID pridelené IT softvérom </a:t>
            </a:r>
            <a:r>
              <a:rPr lang="sk-SK" sz="1050" dirty="0"/>
              <a:t>(môže byť ľubovoľne) </a:t>
            </a:r>
            <a:endParaRPr lang="sk-SK" sz="1200" dirty="0"/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ACFA7656-1D8C-4213-A29C-C08218109ACD}"/>
              </a:ext>
            </a:extLst>
          </p:cNvPr>
          <p:cNvSpPr txBox="1"/>
          <p:nvPr/>
        </p:nvSpPr>
        <p:spPr>
          <a:xfrm>
            <a:off x="7835316" y="4328638"/>
            <a:ext cx="44069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 dirty="0" err="1"/>
              <a:t>Language</a:t>
            </a:r>
            <a:r>
              <a:rPr lang="en-GB" sz="1200" b="1" dirty="0"/>
              <a:t> = </a:t>
            </a:r>
            <a:r>
              <a:rPr lang="sk-SK" sz="1200" b="1" dirty="0"/>
              <a:t>v akom jazyku sa budú vracať späť </a:t>
            </a:r>
            <a:r>
              <a:rPr lang="sk-SK" sz="1200" b="1" dirty="0" err="1"/>
              <a:t>reason</a:t>
            </a:r>
            <a:r>
              <a:rPr lang="sk-SK" sz="1050" dirty="0"/>
              <a:t> </a:t>
            </a:r>
            <a:endParaRPr lang="sk-SK" sz="1200" dirty="0"/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E42758BC-29C3-4335-8F45-344512349ECF}"/>
              </a:ext>
            </a:extLst>
          </p:cNvPr>
          <p:cNvSpPr txBox="1"/>
          <p:nvPr/>
        </p:nvSpPr>
        <p:spPr>
          <a:xfrm>
            <a:off x="7912215" y="5280788"/>
            <a:ext cx="3300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 dirty="0"/>
              <a:t>GTIN </a:t>
            </a:r>
            <a:r>
              <a:rPr lang="sk-SK" sz="1200" b="1" dirty="0" err="1"/>
              <a:t>vs</a:t>
            </a:r>
            <a:r>
              <a:rPr lang="sk-SK" sz="1200" b="1" dirty="0"/>
              <a:t> PPN = je dôležité, aby softvér bol </a:t>
            </a:r>
            <a:br>
              <a:rPr lang="sk-SK" sz="1200" b="1" dirty="0"/>
            </a:br>
            <a:r>
              <a:rPr lang="sk-SK" sz="1200" b="1" dirty="0"/>
              <a:t>                        pripravený na oba varianty</a:t>
            </a:r>
          </a:p>
        </p:txBody>
      </p:sp>
      <p:cxnSp>
        <p:nvCxnSpPr>
          <p:cNvPr id="19" name="Rovná spojovacia šípka 18">
            <a:extLst>
              <a:ext uri="{FF2B5EF4-FFF2-40B4-BE49-F238E27FC236}">
                <a16:creationId xmlns:a16="http://schemas.microsoft.com/office/drawing/2014/main" id="{A66A2E03-5CE9-472A-A617-6A61F065A88C}"/>
              </a:ext>
            </a:extLst>
          </p:cNvPr>
          <p:cNvCxnSpPr>
            <a:cxnSpLocks/>
          </p:cNvCxnSpPr>
          <p:nvPr/>
        </p:nvCxnSpPr>
        <p:spPr>
          <a:xfrm>
            <a:off x="6394508" y="3792614"/>
            <a:ext cx="12807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BlokTextu 22">
            <a:extLst>
              <a:ext uri="{FF2B5EF4-FFF2-40B4-BE49-F238E27FC236}">
                <a16:creationId xmlns:a16="http://schemas.microsoft.com/office/drawing/2014/main" id="{6184CFF7-24F8-40F3-98F4-5D3600E26D1B}"/>
              </a:ext>
            </a:extLst>
          </p:cNvPr>
          <p:cNvSpPr txBox="1"/>
          <p:nvPr/>
        </p:nvSpPr>
        <p:spPr>
          <a:xfrm>
            <a:off x="7782417" y="3654114"/>
            <a:ext cx="450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Use</a:t>
            </a:r>
            <a:r>
              <a:rPr lang="sk-SK" sz="1200" b="1" dirty="0" err="1"/>
              <a:t>rSofteare</a:t>
            </a:r>
            <a:r>
              <a:rPr lang="sk-SK" sz="1200" b="1" dirty="0"/>
              <a:t> </a:t>
            </a:r>
            <a:r>
              <a:rPr lang="sk-SK" sz="1200" b="1" dirty="0" err="1"/>
              <a:t>name</a:t>
            </a:r>
            <a:r>
              <a:rPr lang="sk-SK" sz="1200" b="1" dirty="0"/>
              <a:t>= Autorizácia softvéru, ktorý využíva KU</a:t>
            </a:r>
          </a:p>
        </p:txBody>
      </p:sp>
      <p:sp>
        <p:nvSpPr>
          <p:cNvPr id="12" name="Pravá zložená zátvorka 11">
            <a:extLst>
              <a:ext uri="{FF2B5EF4-FFF2-40B4-BE49-F238E27FC236}">
                <a16:creationId xmlns:a16="http://schemas.microsoft.com/office/drawing/2014/main" id="{9925B189-2727-472B-BDD0-CE4B0ACB647F}"/>
              </a:ext>
            </a:extLst>
          </p:cNvPr>
          <p:cNvSpPr/>
          <p:nvPr/>
        </p:nvSpPr>
        <p:spPr>
          <a:xfrm>
            <a:off x="5805181" y="5691713"/>
            <a:ext cx="1870047" cy="748835"/>
          </a:xfrm>
          <a:prstGeom prst="rightBrace">
            <a:avLst>
              <a:gd name="adj1" fmla="val 8333"/>
              <a:gd name="adj2" fmla="val 6061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E474DDAB-A2CD-41F1-A626-7628134B553F}"/>
              </a:ext>
            </a:extLst>
          </p:cNvPr>
          <p:cNvSpPr txBox="1"/>
          <p:nvPr/>
        </p:nvSpPr>
        <p:spPr>
          <a:xfrm>
            <a:off x="7912215" y="5829673"/>
            <a:ext cx="27366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/>
              <a:t>Batch</a:t>
            </a:r>
            <a:r>
              <a:rPr lang="sk-SK" sz="1400" b="1" dirty="0"/>
              <a:t> ID =   </a:t>
            </a:r>
            <a:r>
              <a:rPr lang="sk-SK" sz="1400" dirty="0"/>
              <a:t>Šarža</a:t>
            </a:r>
          </a:p>
          <a:p>
            <a:r>
              <a:rPr lang="sk-SK" sz="1400" b="1" dirty="0" err="1"/>
              <a:t>ExpDate</a:t>
            </a:r>
            <a:r>
              <a:rPr lang="sk-SK" sz="1400" b="1" dirty="0"/>
              <a:t> =</a:t>
            </a:r>
            <a:r>
              <a:rPr lang="sk-SK" sz="1400" dirty="0"/>
              <a:t>   Dátum exspirácie</a:t>
            </a:r>
          </a:p>
          <a:p>
            <a:r>
              <a:rPr lang="sk-SK" sz="1400" b="1" dirty="0"/>
              <a:t>Pack sn  =</a:t>
            </a:r>
            <a:r>
              <a:rPr lang="sk-SK" sz="1400" dirty="0"/>
              <a:t>   Sériové číslo</a:t>
            </a:r>
          </a:p>
        </p:txBody>
      </p:sp>
    </p:spTree>
    <p:extLst>
      <p:ext uri="{BB962C8B-B14F-4D97-AF65-F5344CB8AC3E}">
        <p14:creationId xmlns:p14="http://schemas.microsoft.com/office/powerpoint/2010/main" val="3077940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CD38DD-212B-44C7-A02C-25674BD54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GTIN </a:t>
            </a:r>
            <a:r>
              <a:rPr lang="sk-SK" dirty="0" err="1"/>
              <a:t>vs</a:t>
            </a:r>
            <a:r>
              <a:rPr lang="sk-SK" dirty="0"/>
              <a:t> PPN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842B2C0-687B-414A-B2D4-0713A414D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22</a:t>
            </a:fld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5F4B768A-93E5-4296-BB25-F4E63E103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01" y="1874699"/>
            <a:ext cx="4705350" cy="475297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BCBE34EB-05CE-40DD-917D-26A950E05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541" y="3104023"/>
            <a:ext cx="7114538" cy="371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75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ok 13">
            <a:extLst>
              <a:ext uri="{FF2B5EF4-FFF2-40B4-BE49-F238E27FC236}">
                <a16:creationId xmlns:a16="http://schemas.microsoft.com/office/drawing/2014/main" id="{4C6D8A9A-DF10-475F-883E-748490D50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68" y="897148"/>
            <a:ext cx="5505450" cy="4810125"/>
          </a:xfrm>
          <a:prstGeom prst="rect">
            <a:avLst/>
          </a:prstGeom>
        </p:spPr>
      </p:pic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E002BE5B-08AB-4134-96F4-43D54FD49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23</a:t>
            </a:fld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C81D860D-9540-4568-A7ED-06DA0FA72C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674"/>
          <a:stretch/>
        </p:blipFill>
        <p:spPr>
          <a:xfrm>
            <a:off x="6253992" y="1535295"/>
            <a:ext cx="5243713" cy="4780035"/>
          </a:xfrm>
          <a:prstGeom prst="rect">
            <a:avLst/>
          </a:prstGeom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23FA1453-DD15-4071-86B3-51DDB9DE7B7B}"/>
              </a:ext>
            </a:extLst>
          </p:cNvPr>
          <p:cNvSpPr/>
          <p:nvPr/>
        </p:nvSpPr>
        <p:spPr>
          <a:xfrm>
            <a:off x="6228825" y="2173442"/>
            <a:ext cx="5452844" cy="706964"/>
          </a:xfrm>
          <a:prstGeom prst="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716B68B1-56DB-4FFE-93A0-0800CD516CD4}"/>
              </a:ext>
            </a:extLst>
          </p:cNvPr>
          <p:cNvSpPr/>
          <p:nvPr/>
        </p:nvSpPr>
        <p:spPr>
          <a:xfrm>
            <a:off x="6211567" y="3022650"/>
            <a:ext cx="5452844" cy="694367"/>
          </a:xfrm>
          <a:prstGeom prst="rect">
            <a:avLst/>
          </a:prstGeom>
          <a:noFill/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755F20FA-C392-488F-922B-62275A4A0585}"/>
              </a:ext>
            </a:extLst>
          </p:cNvPr>
          <p:cNvSpPr/>
          <p:nvPr/>
        </p:nvSpPr>
        <p:spPr>
          <a:xfrm>
            <a:off x="6211567" y="4011055"/>
            <a:ext cx="5452844" cy="999788"/>
          </a:xfrm>
          <a:prstGeom prst="rect">
            <a:avLst/>
          </a:prstGeom>
          <a:noFill/>
          <a:ln w="127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258265C2-8FA0-49F8-B723-DC1C9516D6AD}"/>
              </a:ext>
            </a:extLst>
          </p:cNvPr>
          <p:cNvSpPr/>
          <p:nvPr/>
        </p:nvSpPr>
        <p:spPr>
          <a:xfrm>
            <a:off x="6211567" y="5103121"/>
            <a:ext cx="5452844" cy="77178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sk-SK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43064CEF-1A8F-44F5-B5D4-4725793DB44B}"/>
              </a:ext>
            </a:extLst>
          </p:cNvPr>
          <p:cNvSpPr/>
          <p:nvPr/>
        </p:nvSpPr>
        <p:spPr>
          <a:xfrm>
            <a:off x="233792" y="1535295"/>
            <a:ext cx="5452844" cy="706964"/>
          </a:xfrm>
          <a:prstGeom prst="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03DDB97D-39FF-4048-AA2D-172A408FA41D}"/>
              </a:ext>
            </a:extLst>
          </p:cNvPr>
          <p:cNvSpPr/>
          <p:nvPr/>
        </p:nvSpPr>
        <p:spPr>
          <a:xfrm>
            <a:off x="216534" y="2384503"/>
            <a:ext cx="5452844" cy="694367"/>
          </a:xfrm>
          <a:prstGeom prst="rect">
            <a:avLst/>
          </a:prstGeom>
          <a:noFill/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7B34AB38-F7C4-4384-BC73-7970502D4BA4}"/>
              </a:ext>
            </a:extLst>
          </p:cNvPr>
          <p:cNvSpPr/>
          <p:nvPr/>
        </p:nvSpPr>
        <p:spPr>
          <a:xfrm>
            <a:off x="216534" y="3372908"/>
            <a:ext cx="5452844" cy="999788"/>
          </a:xfrm>
          <a:prstGeom prst="rect">
            <a:avLst/>
          </a:prstGeom>
          <a:noFill/>
          <a:ln w="127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B65C5818-717A-4497-8B61-B28B4A7DE2B0}"/>
              </a:ext>
            </a:extLst>
          </p:cNvPr>
          <p:cNvSpPr/>
          <p:nvPr/>
        </p:nvSpPr>
        <p:spPr>
          <a:xfrm>
            <a:off x="216534" y="4464974"/>
            <a:ext cx="5452844" cy="77178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sk-SK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9A245801-175F-410A-8909-414DE3F206B1}"/>
              </a:ext>
            </a:extLst>
          </p:cNvPr>
          <p:cNvSpPr/>
          <p:nvPr/>
        </p:nvSpPr>
        <p:spPr>
          <a:xfrm>
            <a:off x="3274502" y="11670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b="1" dirty="0"/>
              <a:t>XML schéma odpovede na verifikáciu LP</a:t>
            </a:r>
            <a:br>
              <a:rPr lang="sk-SK" b="1" dirty="0"/>
            </a:br>
            <a:r>
              <a:rPr lang="sk-SK" b="1" dirty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18976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161222BC-D958-4751-BE2A-493C75C7B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24</a:t>
            </a:fld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B313D2-D966-46FE-8338-5E671FEE18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0903" y="162965"/>
            <a:ext cx="8761413" cy="708025"/>
          </a:xfrm>
        </p:spPr>
        <p:txBody>
          <a:bodyPr/>
          <a:lstStyle/>
          <a:p>
            <a:pPr algn="ctr"/>
            <a:r>
              <a:rPr lang="sk-SK" sz="2400" b="1" dirty="0">
                <a:solidFill>
                  <a:schemeClr val="tx1"/>
                </a:solidFill>
              </a:rPr>
              <a:t>XML schéma </a:t>
            </a:r>
            <a:r>
              <a:rPr lang="en-GB" sz="2400" b="1" dirty="0" err="1">
                <a:solidFill>
                  <a:schemeClr val="tx1"/>
                </a:solidFill>
              </a:rPr>
              <a:t>odpovede</a:t>
            </a:r>
            <a:r>
              <a:rPr lang="sk-SK" sz="2400" b="1" dirty="0">
                <a:solidFill>
                  <a:schemeClr val="tx1"/>
                </a:solidFill>
              </a:rPr>
              <a:t> na verifikáciu LP</a:t>
            </a:r>
            <a:br>
              <a:rPr lang="sk-SK" sz="2400" b="1" dirty="0">
                <a:solidFill>
                  <a:schemeClr val="tx1"/>
                </a:solidFill>
              </a:rPr>
            </a:br>
            <a:r>
              <a:rPr lang="sk-SK" sz="2400" b="1" dirty="0">
                <a:solidFill>
                  <a:schemeClr val="tx1"/>
                </a:solidFill>
              </a:rPr>
              <a:t>(Chybové </a:t>
            </a:r>
            <a:r>
              <a:rPr lang="sk-SK" sz="2400" b="1" dirty="0" err="1">
                <a:solidFill>
                  <a:schemeClr val="tx1"/>
                </a:solidFill>
              </a:rPr>
              <a:t>ReturnCode</a:t>
            </a:r>
            <a:r>
              <a:rPr lang="en-GB" sz="2400" b="1" dirty="0">
                <a:solidFill>
                  <a:schemeClr val="tx1"/>
                </a:solidFill>
              </a:rPr>
              <a:t>s</a:t>
            </a:r>
            <a:r>
              <a:rPr lang="sk-SK" sz="2400" b="1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A19F3B7D-69A9-46EE-AFAF-26A4927E7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69" y="1281143"/>
            <a:ext cx="5497684" cy="4591151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B7BEE585-E4CC-4AE6-A1AB-F0EDB59D5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1716" y="1887144"/>
            <a:ext cx="5768841" cy="825830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CCD2C87B-C01E-4EBC-8770-A69B23944C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1716" y="4141598"/>
            <a:ext cx="6345285" cy="761889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04CF21BA-E25A-4B66-BD3F-63BF6BBCBAE3}"/>
              </a:ext>
            </a:extLst>
          </p:cNvPr>
          <p:cNvSpPr txBox="1"/>
          <p:nvPr/>
        </p:nvSpPr>
        <p:spPr>
          <a:xfrm>
            <a:off x="4630723" y="304520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1.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626AF67E-3776-4504-9C96-F3C7DCCC9A04}"/>
              </a:ext>
            </a:extLst>
          </p:cNvPr>
          <p:cNvSpPr txBox="1"/>
          <p:nvPr/>
        </p:nvSpPr>
        <p:spPr>
          <a:xfrm>
            <a:off x="6380744" y="140063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2.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1FBA9279-FEC7-44E9-A4CA-6C7FF6D21F57}"/>
              </a:ext>
            </a:extLst>
          </p:cNvPr>
          <p:cNvSpPr txBox="1"/>
          <p:nvPr/>
        </p:nvSpPr>
        <p:spPr>
          <a:xfrm>
            <a:off x="6207852" y="3698737"/>
            <a:ext cx="361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3.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6ACFE469-F990-4225-96D2-BF6876300E69}"/>
              </a:ext>
            </a:extLst>
          </p:cNvPr>
          <p:cNvSpPr txBox="1"/>
          <p:nvPr/>
        </p:nvSpPr>
        <p:spPr>
          <a:xfrm>
            <a:off x="6036399" y="5962779"/>
            <a:ext cx="5099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TD-014 BP 1.1 ID - </a:t>
            </a:r>
            <a:r>
              <a:rPr lang="sk-SK" dirty="0" err="1"/>
              <a:t>Catalog</a:t>
            </a:r>
            <a:r>
              <a:rPr lang="sk-SK" dirty="0"/>
              <a:t> Translations.xlsx</a:t>
            </a:r>
          </a:p>
        </p:txBody>
      </p:sp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3D19205F-A7F2-4079-B0D0-CB870C4D47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802806"/>
              </p:ext>
            </p:extLst>
          </p:nvPr>
        </p:nvGraphicFramePr>
        <p:xfrm>
          <a:off x="5049403" y="576168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Worksheet" showAsIcon="1" r:id="rId6" imgW="914400" imgH="771480" progId="Excel.Sheet.12">
                  <p:embed/>
                </p:oleObj>
              </mc:Choice>
              <mc:Fallback>
                <p:oleObj name="Worksheet" showAsIcon="1" r:id="rId6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49403" y="576168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5794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34E92F-C428-4A6C-82B4-6B7E7FDFC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Agenda</a:t>
            </a:r>
          </a:p>
        </p:txBody>
      </p:sp>
      <p:sp>
        <p:nvSpPr>
          <p:cNvPr id="3" name="Rechteck 1">
            <a:extLst>
              <a:ext uri="{FF2B5EF4-FFF2-40B4-BE49-F238E27FC236}">
                <a16:creationId xmlns:a16="http://schemas.microsoft.com/office/drawing/2014/main" id="{08F5F3AE-890A-4062-A466-C6A54CD80540}"/>
              </a:ext>
            </a:extLst>
          </p:cNvPr>
          <p:cNvSpPr/>
          <p:nvPr/>
        </p:nvSpPr>
        <p:spPr>
          <a:xfrm>
            <a:off x="719039" y="4334930"/>
            <a:ext cx="10753921" cy="357099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D9DF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1728" tIns="31728" rIns="31728" bIns="31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05" cap="all"/>
          </a:p>
        </p:txBody>
      </p:sp>
      <p:sp>
        <p:nvSpPr>
          <p:cNvPr id="4" name="Rechteck 2">
            <a:extLst>
              <a:ext uri="{FF2B5EF4-FFF2-40B4-BE49-F238E27FC236}">
                <a16:creationId xmlns:a16="http://schemas.microsoft.com/office/drawing/2014/main" id="{291DE9AD-ECCD-450A-A182-FCE0725425F8}"/>
              </a:ext>
            </a:extLst>
          </p:cNvPr>
          <p:cNvSpPr/>
          <p:nvPr/>
        </p:nvSpPr>
        <p:spPr>
          <a:xfrm>
            <a:off x="855584" y="2780668"/>
            <a:ext cx="10882261" cy="4903386"/>
          </a:xfrm>
          <a:prstGeom prst="rect">
            <a:avLst/>
          </a:prstGeom>
        </p:spPr>
        <p:txBody>
          <a:bodyPr wrap="square" lIns="80444" tIns="40223" rIns="80444" bIns="40223">
            <a:spAutoFit/>
          </a:bodyPr>
          <a:lstStyle/>
          <a:p>
            <a:pPr marL="249090" indent="-2490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116" dirty="0">
                <a:solidFill>
                  <a:schemeClr val="accent2">
                    <a:lumMod val="10000"/>
                  </a:schemeClr>
                </a:solidFill>
              </a:rPr>
              <a:t>Základná štruktúra systému</a:t>
            </a:r>
            <a:endParaRPr lang="de-DE" sz="2116" dirty="0">
              <a:solidFill>
                <a:schemeClr val="accent2">
                  <a:lumMod val="10000"/>
                </a:schemeClr>
              </a:solidFill>
            </a:endParaRPr>
          </a:p>
          <a:p>
            <a:pPr marL="249090" indent="-2490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116" dirty="0">
                <a:solidFill>
                  <a:schemeClr val="accent2">
                    <a:lumMod val="10000"/>
                  </a:schemeClr>
                </a:solidFill>
              </a:rPr>
              <a:t>Certifikácia koncových užívateľov</a:t>
            </a:r>
            <a:endParaRPr lang="de-DE" sz="2116" dirty="0">
              <a:solidFill>
                <a:schemeClr val="accent2">
                  <a:lumMod val="10000"/>
                </a:schemeClr>
              </a:solidFill>
            </a:endParaRPr>
          </a:p>
          <a:p>
            <a:pPr marL="249090" indent="-2490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116" dirty="0">
                <a:solidFill>
                  <a:schemeClr val="accent2">
                    <a:lumMod val="10000"/>
                  </a:schemeClr>
                </a:solidFill>
              </a:rPr>
              <a:t>Web Services</a:t>
            </a:r>
          </a:p>
          <a:p>
            <a:pPr marL="249090" indent="-2490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116" dirty="0">
                <a:solidFill>
                  <a:schemeClr val="accent2">
                    <a:lumMod val="10000"/>
                  </a:schemeClr>
                </a:solidFill>
              </a:rPr>
              <a:t>Proces pripojenia koncových užívateľov do SK-NMVS</a:t>
            </a:r>
          </a:p>
          <a:p>
            <a:pPr marL="249090" indent="-2490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116" dirty="0" err="1">
                <a:solidFill>
                  <a:schemeClr val="accent2">
                    <a:lumMod val="10000"/>
                  </a:schemeClr>
                </a:solidFill>
              </a:rPr>
              <a:t>Baseline</a:t>
            </a:r>
            <a:r>
              <a:rPr lang="sk-SK" sz="2116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sk-SK" sz="2116" dirty="0" err="1">
                <a:solidFill>
                  <a:schemeClr val="accent2">
                    <a:lumMod val="10000"/>
                  </a:schemeClr>
                </a:solidFill>
              </a:rPr>
              <a:t>testing</a:t>
            </a:r>
            <a:endParaRPr lang="de-DE" sz="2116" dirty="0">
              <a:solidFill>
                <a:schemeClr val="accent2">
                  <a:lumMod val="10000"/>
                </a:schemeClr>
              </a:solidFill>
            </a:endParaRPr>
          </a:p>
          <a:p>
            <a:pPr marL="249090" indent="-24909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116" dirty="0">
              <a:solidFill>
                <a:schemeClr val="accent2">
                  <a:lumMod val="10000"/>
                </a:schemeClr>
              </a:solidFill>
            </a:endParaRPr>
          </a:p>
          <a:p>
            <a:pPr marL="249090" indent="-24909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116" dirty="0">
              <a:solidFill>
                <a:schemeClr val="accent2">
                  <a:lumMod val="10000"/>
                </a:schemeClr>
              </a:solidFill>
            </a:endParaRPr>
          </a:p>
          <a:p>
            <a:pPr marL="249090" indent="-24909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116" dirty="0">
              <a:solidFill>
                <a:schemeClr val="accent2">
                  <a:lumMod val="10000"/>
                </a:schemeClr>
              </a:solidFill>
            </a:endParaRPr>
          </a:p>
          <a:p>
            <a:pPr marL="249090" indent="-24909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116" dirty="0">
              <a:solidFill>
                <a:schemeClr val="accent2">
                  <a:lumMod val="10000"/>
                </a:schemeClr>
              </a:solidFill>
            </a:endParaRPr>
          </a:p>
          <a:p>
            <a:pPr marL="249090" indent="-24909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116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9EBA9543-5A1B-40A3-89C4-6FD1D2EBC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6510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ývojový diagram: magnetický disk 4">
            <a:extLst>
              <a:ext uri="{FF2B5EF4-FFF2-40B4-BE49-F238E27FC236}">
                <a16:creationId xmlns:a16="http://schemas.microsoft.com/office/drawing/2014/main" id="{EB9DA003-A9D3-4519-81AF-916D21B5327E}"/>
              </a:ext>
            </a:extLst>
          </p:cNvPr>
          <p:cNvSpPr/>
          <p:nvPr/>
        </p:nvSpPr>
        <p:spPr>
          <a:xfrm>
            <a:off x="1807826" y="2861694"/>
            <a:ext cx="1736522" cy="1134612"/>
          </a:xfrm>
          <a:prstGeom prst="flowChartMagneticDis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84C651F-A80B-4949-8FC7-A8AE417C6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/>
              <a:t>Koncový užívatelia – Lekárne a Distribútori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8DF0C46-EE6C-4724-BFA4-B2A3EF728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26</a:t>
            </a:fld>
            <a:endParaRPr lang="sk-SK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4E201242-9AF4-4B04-B930-1A34D3EC39FB}"/>
              </a:ext>
            </a:extLst>
          </p:cNvPr>
          <p:cNvSpPr txBox="1"/>
          <p:nvPr/>
        </p:nvSpPr>
        <p:spPr>
          <a:xfrm>
            <a:off x="1999272" y="3216988"/>
            <a:ext cx="1345241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k-SK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Lekárne</a:t>
            </a:r>
          </a:p>
          <a:p>
            <a:pPr algn="ctr"/>
            <a:r>
              <a:rPr lang="sk-SK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cca. 2200 </a:t>
            </a:r>
          </a:p>
        </p:txBody>
      </p:sp>
      <p:sp>
        <p:nvSpPr>
          <p:cNvPr id="6" name="Šípka: nadol 5">
            <a:extLst>
              <a:ext uri="{FF2B5EF4-FFF2-40B4-BE49-F238E27FC236}">
                <a16:creationId xmlns:a16="http://schemas.microsoft.com/office/drawing/2014/main" id="{8AD2AC87-B03E-443A-B820-D558FD48F495}"/>
              </a:ext>
            </a:extLst>
          </p:cNvPr>
          <p:cNvSpPr/>
          <p:nvPr/>
        </p:nvSpPr>
        <p:spPr>
          <a:xfrm>
            <a:off x="2235664" y="4093827"/>
            <a:ext cx="872455" cy="713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BBCE52F7-C4D1-4256-A368-8AEC36D35386}"/>
              </a:ext>
            </a:extLst>
          </p:cNvPr>
          <p:cNvSpPr txBox="1"/>
          <p:nvPr/>
        </p:nvSpPr>
        <p:spPr>
          <a:xfrm>
            <a:off x="233365" y="4961002"/>
            <a:ext cx="48854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Crystal Consulting databáza</a:t>
            </a:r>
          </a:p>
          <a:p>
            <a:pPr algn="ctr"/>
            <a:r>
              <a:rPr lang="sk-SK" dirty="0"/>
              <a:t>oficiálna databáza vytvorená na základe </a:t>
            </a:r>
          </a:p>
          <a:p>
            <a:pPr algn="ctr"/>
            <a:r>
              <a:rPr lang="sk-SK" dirty="0"/>
              <a:t>VÚC, ktoré sú zriaďovateľmi lekárni</a:t>
            </a:r>
          </a:p>
          <a:p>
            <a:pPr algn="ctr"/>
            <a:r>
              <a:rPr lang="sk-SK" sz="2400" b="1" dirty="0"/>
              <a:t>Lekaren.e-vuc.sk  </a:t>
            </a:r>
          </a:p>
        </p:txBody>
      </p:sp>
      <p:sp>
        <p:nvSpPr>
          <p:cNvPr id="8" name="Vývojový diagram: magnetický disk 7">
            <a:extLst>
              <a:ext uri="{FF2B5EF4-FFF2-40B4-BE49-F238E27FC236}">
                <a16:creationId xmlns:a16="http://schemas.microsoft.com/office/drawing/2014/main" id="{35ACE99D-4F43-418E-B51E-CF07CD751AA8}"/>
              </a:ext>
            </a:extLst>
          </p:cNvPr>
          <p:cNvSpPr/>
          <p:nvPr/>
        </p:nvSpPr>
        <p:spPr>
          <a:xfrm>
            <a:off x="8084189" y="2861694"/>
            <a:ext cx="1736522" cy="1134612"/>
          </a:xfrm>
          <a:prstGeom prst="flowChartMagneticDis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EA61D764-EAD5-4BD8-9AF6-10F30D4D1D60}"/>
              </a:ext>
            </a:extLst>
          </p:cNvPr>
          <p:cNvSpPr txBox="1"/>
          <p:nvPr/>
        </p:nvSpPr>
        <p:spPr>
          <a:xfrm>
            <a:off x="8283650" y="3216988"/>
            <a:ext cx="1329210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k-SK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Distribútori</a:t>
            </a:r>
          </a:p>
          <a:p>
            <a:pPr algn="ctr"/>
            <a:r>
              <a:rPr lang="sk-SK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cca. 132 </a:t>
            </a:r>
          </a:p>
        </p:txBody>
      </p:sp>
      <p:sp>
        <p:nvSpPr>
          <p:cNvPr id="10" name="Šípka: nadol 9">
            <a:extLst>
              <a:ext uri="{FF2B5EF4-FFF2-40B4-BE49-F238E27FC236}">
                <a16:creationId xmlns:a16="http://schemas.microsoft.com/office/drawing/2014/main" id="{F3BD733A-1DE5-4872-B637-A1EAFF228ACA}"/>
              </a:ext>
            </a:extLst>
          </p:cNvPr>
          <p:cNvSpPr/>
          <p:nvPr/>
        </p:nvSpPr>
        <p:spPr>
          <a:xfrm>
            <a:off x="8512027" y="4093827"/>
            <a:ext cx="872455" cy="713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FA479060-CBDA-4C42-9AFB-53112EC75028}"/>
              </a:ext>
            </a:extLst>
          </p:cNvPr>
          <p:cNvSpPr txBox="1"/>
          <p:nvPr/>
        </p:nvSpPr>
        <p:spPr>
          <a:xfrm>
            <a:off x="6687859" y="4961002"/>
            <a:ext cx="452078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/>
              <a:t>Oficiálny zoznam od ŠUKL/MZ</a:t>
            </a:r>
          </a:p>
          <a:p>
            <a:pPr algn="ctr"/>
            <a:r>
              <a:rPr lang="sk-SK" dirty="0"/>
              <a:t>Následné nahratie do CC a vytvorenie</a:t>
            </a:r>
            <a:br>
              <a:rPr lang="sk-SK" dirty="0"/>
            </a:br>
            <a:r>
              <a:rPr lang="sk-SK" dirty="0"/>
              <a:t>profilov v databáze CC </a:t>
            </a:r>
          </a:p>
          <a:p>
            <a:pPr algn="ctr"/>
            <a:r>
              <a:rPr lang="sk-SK" sz="2400" b="1" dirty="0"/>
              <a:t>Distributor.e-vuc.sk</a:t>
            </a:r>
          </a:p>
        </p:txBody>
      </p:sp>
    </p:spTree>
    <p:extLst>
      <p:ext uri="{BB962C8B-B14F-4D97-AF65-F5344CB8AC3E}">
        <p14:creationId xmlns:p14="http://schemas.microsoft.com/office/powerpoint/2010/main" val="3188690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56CBF8-C286-4BDF-BD9D-D38500AA5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Portál pre registráciu a manažment koncových užívateľov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68FE76C-74CC-4878-A09D-B91697F04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27</a:t>
            </a:fld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AD452DB7-212B-44A4-B79C-A206DD044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4" y="1987670"/>
            <a:ext cx="6002006" cy="4467658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9918492D-BF25-4FC0-94E3-DDF808929C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370"/>
          <a:stretch/>
        </p:blipFill>
        <p:spPr>
          <a:xfrm>
            <a:off x="5662569" y="2718033"/>
            <a:ext cx="6319251" cy="394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40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EDF5706C-1261-417A-B777-7F3865680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pPr/>
              <a:t>28</a:t>
            </a:fld>
            <a:endParaRPr lang="sk-SK"/>
          </a:p>
        </p:txBody>
      </p:sp>
      <p:cxnSp>
        <p:nvCxnSpPr>
          <p:cNvPr id="3" name="Rovná spojnica 2">
            <a:extLst>
              <a:ext uri="{FF2B5EF4-FFF2-40B4-BE49-F238E27FC236}">
                <a16:creationId xmlns:a16="http://schemas.microsoft.com/office/drawing/2014/main" id="{0688640A-9D65-4298-B34C-3D782163C29C}"/>
              </a:ext>
            </a:extLst>
          </p:cNvPr>
          <p:cNvCxnSpPr/>
          <p:nvPr/>
        </p:nvCxnSpPr>
        <p:spPr>
          <a:xfrm>
            <a:off x="1233182" y="0"/>
            <a:ext cx="0" cy="693769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ovná spojnica 3">
            <a:extLst>
              <a:ext uri="{FF2B5EF4-FFF2-40B4-BE49-F238E27FC236}">
                <a16:creationId xmlns:a16="http://schemas.microsoft.com/office/drawing/2014/main" id="{84C15F7E-6CEF-4322-9051-F37D35EAAF0A}"/>
              </a:ext>
            </a:extLst>
          </p:cNvPr>
          <p:cNvCxnSpPr/>
          <p:nvPr/>
        </p:nvCxnSpPr>
        <p:spPr>
          <a:xfrm>
            <a:off x="0" y="1359017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ovná spojnica 4">
            <a:extLst>
              <a:ext uri="{FF2B5EF4-FFF2-40B4-BE49-F238E27FC236}">
                <a16:creationId xmlns:a16="http://schemas.microsoft.com/office/drawing/2014/main" id="{80EC5A5F-78BD-49B6-ABE0-7FD53BA3BC6A}"/>
              </a:ext>
            </a:extLst>
          </p:cNvPr>
          <p:cNvCxnSpPr/>
          <p:nvPr/>
        </p:nvCxnSpPr>
        <p:spPr>
          <a:xfrm>
            <a:off x="0" y="3103927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ovná spojnica 5">
            <a:extLst>
              <a:ext uri="{FF2B5EF4-FFF2-40B4-BE49-F238E27FC236}">
                <a16:creationId xmlns:a16="http://schemas.microsoft.com/office/drawing/2014/main" id="{1453F759-67CD-43D2-8B49-525796BD870A}"/>
              </a:ext>
            </a:extLst>
          </p:cNvPr>
          <p:cNvCxnSpPr/>
          <p:nvPr/>
        </p:nvCxnSpPr>
        <p:spPr>
          <a:xfrm>
            <a:off x="0" y="5192785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lokTextu 6">
            <a:extLst>
              <a:ext uri="{FF2B5EF4-FFF2-40B4-BE49-F238E27FC236}">
                <a16:creationId xmlns:a16="http://schemas.microsoft.com/office/drawing/2014/main" id="{689FF11E-725A-45FA-AE97-9BB8604B7DBB}"/>
              </a:ext>
            </a:extLst>
          </p:cNvPr>
          <p:cNvSpPr txBox="1"/>
          <p:nvPr/>
        </p:nvSpPr>
        <p:spPr>
          <a:xfrm>
            <a:off x="61792" y="1919528"/>
            <a:ext cx="11095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400" b="1" dirty="0"/>
              <a:t>Koncový</a:t>
            </a:r>
          </a:p>
          <a:p>
            <a:pPr algn="ctr"/>
            <a:r>
              <a:rPr lang="sk-SK" sz="1400" b="1" dirty="0"/>
              <a:t>Užívateľ</a:t>
            </a:r>
          </a:p>
          <a:p>
            <a:pPr algn="ctr"/>
            <a:r>
              <a:rPr lang="sk-SK" sz="1400" dirty="0"/>
              <a:t>(Lekáreň,</a:t>
            </a:r>
          </a:p>
          <a:p>
            <a:pPr algn="ctr"/>
            <a:r>
              <a:rPr lang="sk-SK" sz="1400" dirty="0"/>
              <a:t>Distribútor)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EDD76EBA-0730-4A80-9C00-1026A65FF47A}"/>
              </a:ext>
            </a:extLst>
          </p:cNvPr>
          <p:cNvSpPr txBox="1"/>
          <p:nvPr/>
        </p:nvSpPr>
        <p:spPr>
          <a:xfrm>
            <a:off x="27327" y="3836412"/>
            <a:ext cx="11785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400" b="1" dirty="0"/>
              <a:t>Crystal</a:t>
            </a:r>
          </a:p>
          <a:p>
            <a:pPr algn="ctr"/>
            <a:r>
              <a:rPr lang="sk-SK" sz="1400" b="1" dirty="0" err="1"/>
              <a:t>Cosnsulting</a:t>
            </a:r>
            <a:endParaRPr lang="sk-SK" sz="1400" b="1" dirty="0"/>
          </a:p>
          <a:p>
            <a:pPr algn="ctr"/>
            <a:r>
              <a:rPr lang="sk-SK" sz="1400" b="1" dirty="0"/>
              <a:t>e-vuc.sk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713DBB56-F65A-4F9E-8B87-6F28BF77979A}"/>
              </a:ext>
            </a:extLst>
          </p:cNvPr>
          <p:cNvSpPr txBox="1"/>
          <p:nvPr/>
        </p:nvSpPr>
        <p:spPr>
          <a:xfrm>
            <a:off x="173104" y="5911352"/>
            <a:ext cx="886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/>
              <a:t>SK-NMVS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3C3A915A-2E5D-47AF-9617-4AF24F1FD9F9}"/>
              </a:ext>
            </a:extLst>
          </p:cNvPr>
          <p:cNvSpPr txBox="1"/>
          <p:nvPr/>
        </p:nvSpPr>
        <p:spPr>
          <a:xfrm>
            <a:off x="141654" y="417899"/>
            <a:ext cx="949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400" b="1" dirty="0"/>
              <a:t>IT</a:t>
            </a:r>
          </a:p>
          <a:p>
            <a:pPr algn="ctr"/>
            <a:r>
              <a:rPr lang="sk-SK" sz="1400" b="1" dirty="0"/>
              <a:t>Dodávateľ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A43CD452-BEB0-4D05-BA8C-BE8E83944096}"/>
              </a:ext>
            </a:extLst>
          </p:cNvPr>
          <p:cNvSpPr txBox="1"/>
          <p:nvPr/>
        </p:nvSpPr>
        <p:spPr>
          <a:xfrm>
            <a:off x="1294974" y="3651746"/>
            <a:ext cx="2365696" cy="1107996"/>
          </a:xfrm>
          <a:prstGeom prst="rect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1100" dirty="0"/>
              <a:t>Portál e-</a:t>
            </a:r>
            <a:r>
              <a:rPr lang="sk-SK" sz="1100" dirty="0" err="1"/>
              <a:t>vuc</a:t>
            </a:r>
            <a:r>
              <a:rPr lang="sk-SK" sz="1100" dirty="0"/>
              <a:t> bude informovať všetky lekárne,</a:t>
            </a:r>
            <a:br>
              <a:rPr lang="sk-SK" sz="1100" dirty="0"/>
            </a:br>
            <a:r>
              <a:rPr lang="sk-SK" sz="1100" dirty="0"/>
              <a:t>že musia doplniť potrebné informácie pre SOOL,</a:t>
            </a:r>
            <a:br>
              <a:rPr lang="sk-SK" sz="1100" dirty="0"/>
            </a:br>
            <a:r>
              <a:rPr lang="sk-SK" sz="1100" dirty="0"/>
              <a:t>aby mohli byť pripojený do SK-NMVS</a:t>
            </a:r>
          </a:p>
        </p:txBody>
      </p:sp>
      <p:cxnSp>
        <p:nvCxnSpPr>
          <p:cNvPr id="17" name="Rovná spojovacia šípka 16">
            <a:extLst>
              <a:ext uri="{FF2B5EF4-FFF2-40B4-BE49-F238E27FC236}">
                <a16:creationId xmlns:a16="http://schemas.microsoft.com/office/drawing/2014/main" id="{4915496D-27C6-481D-82CF-0A1EC83756F4}"/>
              </a:ext>
            </a:extLst>
          </p:cNvPr>
          <p:cNvCxnSpPr>
            <a:cxnSpLocks/>
            <a:stCxn id="14" idx="0"/>
            <a:endCxn id="18" idx="2"/>
          </p:cNvCxnSpPr>
          <p:nvPr/>
        </p:nvCxnSpPr>
        <p:spPr>
          <a:xfrm flipV="1">
            <a:off x="2477822" y="2329472"/>
            <a:ext cx="0" cy="1322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lokTextu 17">
            <a:extLst>
              <a:ext uri="{FF2B5EF4-FFF2-40B4-BE49-F238E27FC236}">
                <a16:creationId xmlns:a16="http://schemas.microsoft.com/office/drawing/2014/main" id="{35722C01-613B-43F9-9BC7-86188647C33F}"/>
              </a:ext>
            </a:extLst>
          </p:cNvPr>
          <p:cNvSpPr txBox="1"/>
          <p:nvPr/>
        </p:nvSpPr>
        <p:spPr>
          <a:xfrm>
            <a:off x="1294974" y="1898585"/>
            <a:ext cx="2365696" cy="43088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1100" dirty="0"/>
              <a:t>Koncový užívateľ doplní potrebné informácie</a:t>
            </a: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B7379593-0D6F-4DF6-B706-4F3E2979C270}"/>
              </a:ext>
            </a:extLst>
          </p:cNvPr>
          <p:cNvSpPr txBox="1"/>
          <p:nvPr/>
        </p:nvSpPr>
        <p:spPr>
          <a:xfrm>
            <a:off x="4019441" y="1733244"/>
            <a:ext cx="1648154" cy="60016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1100" dirty="0"/>
              <a:t>Koncový užívateľ odsúhlasí </a:t>
            </a:r>
            <a:r>
              <a:rPr lang="sk-SK" sz="1100" dirty="0" err="1"/>
              <a:t>podmien</a:t>
            </a:r>
            <a:r>
              <a:rPr lang="en-GB" sz="1100" dirty="0" err="1"/>
              <a:t>ky</a:t>
            </a:r>
            <a:r>
              <a:rPr lang="sk-SK" sz="1100" dirty="0"/>
              <a:t> používania SK-NMVS</a:t>
            </a:r>
          </a:p>
        </p:txBody>
      </p:sp>
      <p:cxnSp>
        <p:nvCxnSpPr>
          <p:cNvPr id="24" name="Rovná spojovacia šípka 23">
            <a:extLst>
              <a:ext uri="{FF2B5EF4-FFF2-40B4-BE49-F238E27FC236}">
                <a16:creationId xmlns:a16="http://schemas.microsoft.com/office/drawing/2014/main" id="{B05E1EC2-4BC6-434C-AB58-DDE718EFE015}"/>
              </a:ext>
            </a:extLst>
          </p:cNvPr>
          <p:cNvCxnSpPr>
            <a:stCxn id="18" idx="3"/>
            <a:endCxn id="22" idx="1"/>
          </p:cNvCxnSpPr>
          <p:nvPr/>
        </p:nvCxnSpPr>
        <p:spPr>
          <a:xfrm flipV="1">
            <a:off x="3660670" y="2033326"/>
            <a:ext cx="358771" cy="80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ovná spojovacia šípka 26">
            <a:extLst>
              <a:ext uri="{FF2B5EF4-FFF2-40B4-BE49-F238E27FC236}">
                <a16:creationId xmlns:a16="http://schemas.microsoft.com/office/drawing/2014/main" id="{FF50BA94-2DC4-44FD-9173-F1FB0026DF4B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4843518" y="2333408"/>
            <a:ext cx="0" cy="1630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BlokTextu 27">
            <a:extLst>
              <a:ext uri="{FF2B5EF4-FFF2-40B4-BE49-F238E27FC236}">
                <a16:creationId xmlns:a16="http://schemas.microsoft.com/office/drawing/2014/main" id="{A7BA6D6F-6D60-41CA-82BE-B377AC031C17}"/>
              </a:ext>
            </a:extLst>
          </p:cNvPr>
          <p:cNvSpPr txBox="1"/>
          <p:nvPr/>
        </p:nvSpPr>
        <p:spPr>
          <a:xfrm>
            <a:off x="4135137" y="3978267"/>
            <a:ext cx="1416762" cy="43088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1100" dirty="0"/>
              <a:t>Údaje sú uložené v databáz e -</a:t>
            </a:r>
            <a:r>
              <a:rPr lang="sk-SK" sz="1100" dirty="0" err="1"/>
              <a:t>vuc</a:t>
            </a:r>
            <a:r>
              <a:rPr lang="sk-SK" sz="1100" dirty="0"/>
              <a:t> </a:t>
            </a:r>
          </a:p>
        </p:txBody>
      </p:sp>
      <p:sp>
        <p:nvSpPr>
          <p:cNvPr id="30" name="BlokTextu 29">
            <a:extLst>
              <a:ext uri="{FF2B5EF4-FFF2-40B4-BE49-F238E27FC236}">
                <a16:creationId xmlns:a16="http://schemas.microsoft.com/office/drawing/2014/main" id="{4EC69244-4C99-4801-BC66-A35D4561486C}"/>
              </a:ext>
            </a:extLst>
          </p:cNvPr>
          <p:cNvSpPr txBox="1"/>
          <p:nvPr/>
        </p:nvSpPr>
        <p:spPr>
          <a:xfrm>
            <a:off x="4135137" y="5680520"/>
            <a:ext cx="1416762" cy="76944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1100" dirty="0"/>
              <a:t>SOOL stiahne zoznam doplnených profilov z portálu</a:t>
            </a:r>
          </a:p>
        </p:txBody>
      </p:sp>
      <p:cxnSp>
        <p:nvCxnSpPr>
          <p:cNvPr id="32" name="Rovná spojovacia šípka 31">
            <a:extLst>
              <a:ext uri="{FF2B5EF4-FFF2-40B4-BE49-F238E27FC236}">
                <a16:creationId xmlns:a16="http://schemas.microsoft.com/office/drawing/2014/main" id="{4B539516-5172-4437-B94C-9055526DBA29}"/>
              </a:ext>
            </a:extLst>
          </p:cNvPr>
          <p:cNvCxnSpPr>
            <a:stCxn id="28" idx="2"/>
            <a:endCxn id="30" idx="0"/>
          </p:cNvCxnSpPr>
          <p:nvPr/>
        </p:nvCxnSpPr>
        <p:spPr>
          <a:xfrm>
            <a:off x="4843518" y="4409154"/>
            <a:ext cx="0" cy="1271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ovná spojovacia šípka 33">
            <a:extLst>
              <a:ext uri="{FF2B5EF4-FFF2-40B4-BE49-F238E27FC236}">
                <a16:creationId xmlns:a16="http://schemas.microsoft.com/office/drawing/2014/main" id="{E7D95593-F84B-4229-A99F-0FF57A0E46B1}"/>
              </a:ext>
            </a:extLst>
          </p:cNvPr>
          <p:cNvCxnSpPr>
            <a:stCxn id="30" idx="3"/>
          </p:cNvCxnSpPr>
          <p:nvPr/>
        </p:nvCxnSpPr>
        <p:spPr>
          <a:xfrm flipV="1">
            <a:off x="5551899" y="6065240"/>
            <a:ext cx="34556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BlokTextu 34">
            <a:extLst>
              <a:ext uri="{FF2B5EF4-FFF2-40B4-BE49-F238E27FC236}">
                <a16:creationId xmlns:a16="http://schemas.microsoft.com/office/drawing/2014/main" id="{8F7843BE-2170-44FB-845F-FDDE46AE7409}"/>
              </a:ext>
            </a:extLst>
          </p:cNvPr>
          <p:cNvSpPr txBox="1"/>
          <p:nvPr/>
        </p:nvSpPr>
        <p:spPr>
          <a:xfrm>
            <a:off x="5921015" y="5426604"/>
            <a:ext cx="1627464" cy="144655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1100" dirty="0"/>
              <a:t>SOOL nahrá export do SK-NMVS a vytvorí užívateľom profil spolu s Prihlasovacím menom, heslom, TAN a </a:t>
            </a:r>
            <a:r>
              <a:rPr lang="sk-SK" sz="1100" dirty="0" err="1"/>
              <a:t>linkom</a:t>
            </a:r>
            <a:r>
              <a:rPr lang="sk-SK" sz="1100" dirty="0"/>
              <a:t> na certifikátom</a:t>
            </a:r>
            <a:r>
              <a:rPr lang="en-GB" sz="1100" dirty="0"/>
              <a:t> </a:t>
            </a:r>
            <a:r>
              <a:rPr lang="en-GB" sz="1100" dirty="0" err="1"/>
              <a:t>spolu</a:t>
            </a:r>
            <a:r>
              <a:rPr lang="en-GB" sz="1100" dirty="0"/>
              <a:t> s </a:t>
            </a:r>
            <a:r>
              <a:rPr lang="en-GB" sz="1100" dirty="0" err="1"/>
              <a:t>PassPhrase</a:t>
            </a:r>
            <a:endParaRPr lang="sk-SK" sz="1100" dirty="0"/>
          </a:p>
        </p:txBody>
      </p:sp>
      <p:cxnSp>
        <p:nvCxnSpPr>
          <p:cNvPr id="37" name="Rovná spojovacia šípka 36">
            <a:extLst>
              <a:ext uri="{FF2B5EF4-FFF2-40B4-BE49-F238E27FC236}">
                <a16:creationId xmlns:a16="http://schemas.microsoft.com/office/drawing/2014/main" id="{B829868C-970D-4556-8656-ADCE3F7518A4}"/>
              </a:ext>
            </a:extLst>
          </p:cNvPr>
          <p:cNvCxnSpPr>
            <a:cxnSpLocks/>
            <a:stCxn id="35" idx="0"/>
            <a:endCxn id="38" idx="2"/>
          </p:cNvCxnSpPr>
          <p:nvPr/>
        </p:nvCxnSpPr>
        <p:spPr>
          <a:xfrm flipV="1">
            <a:off x="6734747" y="4591543"/>
            <a:ext cx="6774" cy="835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BlokTextu 37">
            <a:extLst>
              <a:ext uri="{FF2B5EF4-FFF2-40B4-BE49-F238E27FC236}">
                <a16:creationId xmlns:a16="http://schemas.microsoft.com/office/drawing/2014/main" id="{B55F1102-936A-41C9-9D79-865FAF222085}"/>
              </a:ext>
            </a:extLst>
          </p:cNvPr>
          <p:cNvSpPr txBox="1"/>
          <p:nvPr/>
        </p:nvSpPr>
        <p:spPr>
          <a:xfrm>
            <a:off x="6033140" y="3822102"/>
            <a:ext cx="1416762" cy="76944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1100" dirty="0"/>
              <a:t>SOOL nahrá vytvorené profily do e-</a:t>
            </a:r>
            <a:r>
              <a:rPr lang="sk-SK" sz="1100" dirty="0" err="1"/>
              <a:t>vuc</a:t>
            </a:r>
            <a:r>
              <a:rPr lang="sk-SK" sz="1100" dirty="0"/>
              <a:t> databázy </a:t>
            </a:r>
          </a:p>
        </p:txBody>
      </p:sp>
      <p:cxnSp>
        <p:nvCxnSpPr>
          <p:cNvPr id="41" name="Rovná spojovacia šípka 40">
            <a:extLst>
              <a:ext uri="{FF2B5EF4-FFF2-40B4-BE49-F238E27FC236}">
                <a16:creationId xmlns:a16="http://schemas.microsoft.com/office/drawing/2014/main" id="{DE65D290-393E-4FBA-A566-400904ABCE4C}"/>
              </a:ext>
            </a:extLst>
          </p:cNvPr>
          <p:cNvCxnSpPr>
            <a:stCxn id="38" idx="3"/>
          </p:cNvCxnSpPr>
          <p:nvPr/>
        </p:nvCxnSpPr>
        <p:spPr>
          <a:xfrm flipV="1">
            <a:off x="7449902" y="4205744"/>
            <a:ext cx="444138" cy="1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BlokTextu 41">
            <a:extLst>
              <a:ext uri="{FF2B5EF4-FFF2-40B4-BE49-F238E27FC236}">
                <a16:creationId xmlns:a16="http://schemas.microsoft.com/office/drawing/2014/main" id="{69CC1629-9535-4B1D-852F-359DB91D2C75}"/>
              </a:ext>
            </a:extLst>
          </p:cNvPr>
          <p:cNvSpPr txBox="1"/>
          <p:nvPr/>
        </p:nvSpPr>
        <p:spPr>
          <a:xfrm>
            <a:off x="7902271" y="3905662"/>
            <a:ext cx="1416762" cy="60016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1100" dirty="0"/>
              <a:t>Automaticky sa priradia údaje do správneho profilu</a:t>
            </a:r>
          </a:p>
        </p:txBody>
      </p:sp>
      <p:cxnSp>
        <p:nvCxnSpPr>
          <p:cNvPr id="48" name="Rovná spojovacia šípka 47">
            <a:extLst>
              <a:ext uri="{FF2B5EF4-FFF2-40B4-BE49-F238E27FC236}">
                <a16:creationId xmlns:a16="http://schemas.microsoft.com/office/drawing/2014/main" id="{4988EC72-4C46-4AD3-9EDA-9AA0C43CA268}"/>
              </a:ext>
            </a:extLst>
          </p:cNvPr>
          <p:cNvCxnSpPr>
            <a:cxnSpLocks/>
            <a:stCxn id="42" idx="0"/>
            <a:endCxn id="49" idx="2"/>
          </p:cNvCxnSpPr>
          <p:nvPr/>
        </p:nvCxnSpPr>
        <p:spPr>
          <a:xfrm flipH="1" flipV="1">
            <a:off x="7531749" y="2785470"/>
            <a:ext cx="1078903" cy="1120192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9" name="BlokTextu 48">
            <a:extLst>
              <a:ext uri="{FF2B5EF4-FFF2-40B4-BE49-F238E27FC236}">
                <a16:creationId xmlns:a16="http://schemas.microsoft.com/office/drawing/2014/main" id="{56106107-7D6E-4801-BBAE-071642ACA23B}"/>
              </a:ext>
            </a:extLst>
          </p:cNvPr>
          <p:cNvSpPr txBox="1"/>
          <p:nvPr/>
        </p:nvSpPr>
        <p:spPr>
          <a:xfrm>
            <a:off x="6707672" y="1677474"/>
            <a:ext cx="1648154" cy="1107996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1100" dirty="0"/>
              <a:t>Portál informuje užívateľa, že mu bol vytvorený prístup do SK-NMVS a údaje boli preposlane IT dodávateľovi</a:t>
            </a:r>
          </a:p>
        </p:txBody>
      </p:sp>
      <p:cxnSp>
        <p:nvCxnSpPr>
          <p:cNvPr id="52" name="Rovná spojovacia šípka 51">
            <a:extLst>
              <a:ext uri="{FF2B5EF4-FFF2-40B4-BE49-F238E27FC236}">
                <a16:creationId xmlns:a16="http://schemas.microsoft.com/office/drawing/2014/main" id="{B04A447E-9242-4DF0-9720-369FD407E825}"/>
              </a:ext>
            </a:extLst>
          </p:cNvPr>
          <p:cNvCxnSpPr>
            <a:cxnSpLocks/>
            <a:stCxn id="42" idx="0"/>
            <a:endCxn id="55" idx="2"/>
          </p:cNvCxnSpPr>
          <p:nvPr/>
        </p:nvCxnSpPr>
        <p:spPr>
          <a:xfrm flipV="1">
            <a:off x="8610652" y="1129043"/>
            <a:ext cx="0" cy="2776619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5" name="BlokTextu 54">
            <a:extLst>
              <a:ext uri="{FF2B5EF4-FFF2-40B4-BE49-F238E27FC236}">
                <a16:creationId xmlns:a16="http://schemas.microsoft.com/office/drawing/2014/main" id="{E78A347F-B6B1-4D30-A70C-1E5E82FCE136}"/>
              </a:ext>
            </a:extLst>
          </p:cNvPr>
          <p:cNvSpPr txBox="1"/>
          <p:nvPr/>
        </p:nvSpPr>
        <p:spPr>
          <a:xfrm>
            <a:off x="7786575" y="190324"/>
            <a:ext cx="1648154" cy="938719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1100" dirty="0"/>
              <a:t>Portál informuje IT dodávateľa o vytvorení profilov KU spolu s potrebnými údajmi</a:t>
            </a:r>
          </a:p>
        </p:txBody>
      </p:sp>
      <p:sp>
        <p:nvSpPr>
          <p:cNvPr id="59" name="BlokTextu 58">
            <a:extLst>
              <a:ext uri="{FF2B5EF4-FFF2-40B4-BE49-F238E27FC236}">
                <a16:creationId xmlns:a16="http://schemas.microsoft.com/office/drawing/2014/main" id="{CFFDCE67-02C4-4F19-B6E2-D4B95AD3ECC1}"/>
              </a:ext>
            </a:extLst>
          </p:cNvPr>
          <p:cNvSpPr txBox="1"/>
          <p:nvPr/>
        </p:nvSpPr>
        <p:spPr>
          <a:xfrm>
            <a:off x="9867965" y="340369"/>
            <a:ext cx="2019229" cy="93871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1100" dirty="0"/>
              <a:t>IT dodávateľ pripojí koncového užívateľa do SK-NMVS prostredníctvom webových služieb a taktiež GUI</a:t>
            </a:r>
          </a:p>
        </p:txBody>
      </p:sp>
      <p:cxnSp>
        <p:nvCxnSpPr>
          <p:cNvPr id="61" name="Rovná spojovacia šípka 60">
            <a:extLst>
              <a:ext uri="{FF2B5EF4-FFF2-40B4-BE49-F238E27FC236}">
                <a16:creationId xmlns:a16="http://schemas.microsoft.com/office/drawing/2014/main" id="{E00D7B67-B45B-4F91-B5B0-2723FA621F91}"/>
              </a:ext>
            </a:extLst>
          </p:cNvPr>
          <p:cNvCxnSpPr>
            <a:stCxn id="59" idx="2"/>
          </p:cNvCxnSpPr>
          <p:nvPr/>
        </p:nvCxnSpPr>
        <p:spPr>
          <a:xfrm flipH="1">
            <a:off x="10877579" y="1279088"/>
            <a:ext cx="1" cy="454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BlokTextu 61">
            <a:extLst>
              <a:ext uri="{FF2B5EF4-FFF2-40B4-BE49-F238E27FC236}">
                <a16:creationId xmlns:a16="http://schemas.microsoft.com/office/drawing/2014/main" id="{9898A30B-7472-4A41-8BEB-CA929D0819F9}"/>
              </a:ext>
            </a:extLst>
          </p:cNvPr>
          <p:cNvSpPr txBox="1"/>
          <p:nvPr/>
        </p:nvSpPr>
        <p:spPr>
          <a:xfrm>
            <a:off x="10053502" y="1757928"/>
            <a:ext cx="1648154" cy="110799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1100" dirty="0"/>
              <a:t>Koncový užívateľ pripojený do SK-NMVS a môže verifikovať serializovanú produkciu</a:t>
            </a:r>
          </a:p>
        </p:txBody>
      </p:sp>
    </p:spTree>
    <p:extLst>
      <p:ext uri="{BB962C8B-B14F-4D97-AF65-F5344CB8AC3E}">
        <p14:creationId xmlns:p14="http://schemas.microsoft.com/office/powerpoint/2010/main" val="13827331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65BFEF-E45F-4152-B3DD-2E76D1751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8D196910-E41C-49D6-A46A-6EF598CAA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29</a:t>
            </a:fld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735D9E4-A72A-4FE5-A2E5-BE69D9EBD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96" y="0"/>
            <a:ext cx="108782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6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">
            <a:extLst>
              <a:ext uri="{FF2B5EF4-FFF2-40B4-BE49-F238E27FC236}">
                <a16:creationId xmlns:a16="http://schemas.microsoft.com/office/drawing/2014/main" id="{CFA2D0BC-6B00-43A0-96EF-1F90EBD379E1}"/>
              </a:ext>
            </a:extLst>
          </p:cNvPr>
          <p:cNvSpPr/>
          <p:nvPr/>
        </p:nvSpPr>
        <p:spPr>
          <a:xfrm>
            <a:off x="855584" y="2924877"/>
            <a:ext cx="10753921" cy="357099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D9DF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1728" tIns="31728" rIns="31728" bIns="31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05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D7B0B23-ADFE-403F-8CF7-D067D21A6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Agenda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74C7B43-72EC-4801-A1A7-3796B0E06E2D}"/>
              </a:ext>
            </a:extLst>
          </p:cNvPr>
          <p:cNvSpPr/>
          <p:nvPr/>
        </p:nvSpPr>
        <p:spPr>
          <a:xfrm>
            <a:off x="855584" y="2780668"/>
            <a:ext cx="10882261" cy="3926580"/>
          </a:xfrm>
          <a:prstGeom prst="rect">
            <a:avLst/>
          </a:prstGeom>
        </p:spPr>
        <p:txBody>
          <a:bodyPr wrap="square" lIns="80444" tIns="40223" rIns="80444" bIns="40223">
            <a:spAutoFit/>
          </a:bodyPr>
          <a:lstStyle/>
          <a:p>
            <a:pPr marL="249090" indent="-2490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116" dirty="0">
                <a:solidFill>
                  <a:schemeClr val="accent2">
                    <a:lumMod val="10000"/>
                  </a:schemeClr>
                </a:solidFill>
              </a:rPr>
              <a:t>Základná štruktúra systému</a:t>
            </a:r>
            <a:endParaRPr lang="de-DE" sz="2116" dirty="0">
              <a:solidFill>
                <a:schemeClr val="accent2">
                  <a:lumMod val="10000"/>
                </a:schemeClr>
              </a:solidFill>
            </a:endParaRPr>
          </a:p>
          <a:p>
            <a:pPr marL="249090" indent="-2490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116" dirty="0">
                <a:solidFill>
                  <a:schemeClr val="accent2">
                    <a:lumMod val="10000"/>
                  </a:schemeClr>
                </a:solidFill>
              </a:rPr>
              <a:t>Certifikácia koncových užívateľov</a:t>
            </a:r>
            <a:endParaRPr lang="de-DE" sz="2116" dirty="0">
              <a:solidFill>
                <a:schemeClr val="accent2">
                  <a:lumMod val="10000"/>
                </a:schemeClr>
              </a:solidFill>
            </a:endParaRPr>
          </a:p>
          <a:p>
            <a:pPr marL="249090" indent="-2490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116" dirty="0">
                <a:solidFill>
                  <a:schemeClr val="accent2">
                    <a:lumMod val="10000"/>
                  </a:schemeClr>
                </a:solidFill>
              </a:rPr>
              <a:t>Web Services</a:t>
            </a:r>
          </a:p>
          <a:p>
            <a:pPr marL="249090" indent="-2490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116" dirty="0">
                <a:solidFill>
                  <a:schemeClr val="accent2">
                    <a:lumMod val="10000"/>
                  </a:schemeClr>
                </a:solidFill>
              </a:rPr>
              <a:t>Proces pripojenia koncových užívateľov do SK-NMVS</a:t>
            </a:r>
          </a:p>
          <a:p>
            <a:pPr marL="249090" indent="-2490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116" dirty="0" err="1">
                <a:solidFill>
                  <a:schemeClr val="accent2">
                    <a:lumMod val="10000"/>
                  </a:schemeClr>
                </a:solidFill>
              </a:rPr>
              <a:t>Baseline</a:t>
            </a:r>
            <a:r>
              <a:rPr lang="sk-SK" sz="2116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sk-SK" sz="2116" dirty="0" err="1">
                <a:solidFill>
                  <a:schemeClr val="accent2">
                    <a:lumMod val="10000"/>
                  </a:schemeClr>
                </a:solidFill>
              </a:rPr>
              <a:t>testing</a:t>
            </a:r>
            <a:endParaRPr lang="de-DE" sz="2116" dirty="0">
              <a:solidFill>
                <a:schemeClr val="accent2">
                  <a:lumMod val="10000"/>
                </a:schemeClr>
              </a:solidFill>
            </a:endParaRPr>
          </a:p>
          <a:p>
            <a:pPr marL="249090" indent="-24909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116" dirty="0">
              <a:solidFill>
                <a:schemeClr val="accent2">
                  <a:lumMod val="10000"/>
                </a:schemeClr>
              </a:solidFill>
            </a:endParaRPr>
          </a:p>
          <a:p>
            <a:pPr marL="249090" indent="-24909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116" dirty="0">
              <a:solidFill>
                <a:schemeClr val="accent2">
                  <a:lumMod val="10000"/>
                </a:schemeClr>
              </a:solidFill>
            </a:endParaRPr>
          </a:p>
          <a:p>
            <a:pPr marL="249090" indent="-24909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116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486065B-41DF-4147-903E-EFA6B8169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21678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B2C405-1447-4ECB-913C-68B70031C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E13B74FD-29EC-4F53-8625-6650AAC82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30</a:t>
            </a:fld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CCFB11C-89EF-468F-85C9-CDABDBD30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" y="38100"/>
            <a:ext cx="11820525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659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A26798-8894-4875-93DB-3F2D24974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E83A7709-9285-4BE2-9A57-9C917A2F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31</a:t>
            </a:fld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53B9F88-E72D-403C-B5F8-E69ECAC30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01" y="0"/>
            <a:ext cx="94325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421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5EAC6C99-8128-45B6-9F51-4C3E9E481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dirty="0"/>
              <a:t>Prihlasovacie údaje pre koncového užívateľa</a:t>
            </a:r>
          </a:p>
        </p:txBody>
      </p:sp>
      <p:graphicFrame>
        <p:nvGraphicFramePr>
          <p:cNvPr id="5" name="Zástupný objekt pre obsah 4">
            <a:extLst>
              <a:ext uri="{FF2B5EF4-FFF2-40B4-BE49-F238E27FC236}">
                <a16:creationId xmlns:a16="http://schemas.microsoft.com/office/drawing/2014/main" id="{BC0ED45B-E631-498C-8DD3-3556B2D03D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7513845"/>
              </p:ext>
            </p:extLst>
          </p:nvPr>
        </p:nvGraphicFramePr>
        <p:xfrm>
          <a:off x="1155700" y="2603500"/>
          <a:ext cx="8824914" cy="367284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2695864">
                  <a:extLst>
                    <a:ext uri="{9D8B030D-6E8A-4147-A177-3AD203B41FA5}">
                      <a16:colId xmlns:a16="http://schemas.microsoft.com/office/drawing/2014/main" val="3440209282"/>
                    </a:ext>
                  </a:extLst>
                </a:gridCol>
                <a:gridCol w="3187412">
                  <a:extLst>
                    <a:ext uri="{9D8B030D-6E8A-4147-A177-3AD203B41FA5}">
                      <a16:colId xmlns:a16="http://schemas.microsoft.com/office/drawing/2014/main" val="808208046"/>
                    </a:ext>
                  </a:extLst>
                </a:gridCol>
                <a:gridCol w="2941638">
                  <a:extLst>
                    <a:ext uri="{9D8B030D-6E8A-4147-A177-3AD203B41FA5}">
                      <a16:colId xmlns:a16="http://schemas.microsoft.com/office/drawing/2014/main" val="6494741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Prihlasovanie meno: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LEK-BA/63-34002944-A0001</a:t>
                      </a:r>
                    </a:p>
                    <a:p>
                      <a:endParaRPr lang="sk-SK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908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Inicializačné Heslo: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qxQPqq08)</a:t>
                      </a:r>
                      <a:endParaRPr lang="sk-SK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>
                          <a:solidFill>
                            <a:srgbClr val="FF0000"/>
                          </a:solidFill>
                        </a:rPr>
                        <a:t>Platnosť 60 dní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170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HESLO: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XYZ001*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>
                          <a:solidFill>
                            <a:srgbClr val="FF0000"/>
                          </a:solidFill>
                        </a:rPr>
                        <a:t>Platnosť 90 dní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012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Token: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pvTS7ra4</a:t>
                      </a:r>
                      <a:endParaRPr lang="sk-SK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>
                          <a:solidFill>
                            <a:srgbClr val="FF0000"/>
                          </a:solidFill>
                        </a:rPr>
                        <a:t>Nie je obmedzené.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628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LINK na CERTIFIKÁT</a:t>
                      </a:r>
                    </a:p>
                    <a:p>
                      <a:r>
                        <a:rPr lang="sk-SK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PkiURL</a:t>
                      </a:r>
                      <a:r>
                        <a:rPr lang="sk-SK" sz="1400" dirty="0"/>
                        <a:t>: </a:t>
                      </a:r>
                    </a:p>
                    <a:p>
                      <a:r>
                        <a:rPr lang="sk-SK" sz="1400" dirty="0"/>
                        <a:t>https://portal-pki-int-sk.nmvs.eu/NMVS_PORTAL_PKI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63-34002944-A0001</a:t>
                      </a:r>
                      <a:r>
                        <a:rPr lang="sk-SK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.p12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>
                          <a:solidFill>
                            <a:srgbClr val="FF0000"/>
                          </a:solidFill>
                        </a:rPr>
                        <a:t>Platnosť 2 roky.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686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PassPhrase</a:t>
                      </a:r>
                      <a:r>
                        <a:rPr lang="sk-S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TRjp9NHb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>
                          <a:solidFill>
                            <a:srgbClr val="FF0000"/>
                          </a:solidFill>
                        </a:rPr>
                        <a:t>Mení sa spolu s certifikátom.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165710"/>
                  </a:ext>
                </a:extLst>
              </a:tr>
            </a:tbl>
          </a:graphicData>
        </a:graphic>
      </p:graphicFrame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0E8F3E27-F421-424E-B4A4-7688FEE7B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32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82078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34E92F-C428-4A6C-82B4-6B7E7FDFC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Agenda</a:t>
            </a:r>
          </a:p>
        </p:txBody>
      </p:sp>
      <p:sp>
        <p:nvSpPr>
          <p:cNvPr id="3" name="Rechteck 1">
            <a:extLst>
              <a:ext uri="{FF2B5EF4-FFF2-40B4-BE49-F238E27FC236}">
                <a16:creationId xmlns:a16="http://schemas.microsoft.com/office/drawing/2014/main" id="{08F5F3AE-890A-4062-A466-C6A54CD80540}"/>
              </a:ext>
            </a:extLst>
          </p:cNvPr>
          <p:cNvSpPr/>
          <p:nvPr/>
        </p:nvSpPr>
        <p:spPr>
          <a:xfrm>
            <a:off x="719039" y="4829881"/>
            <a:ext cx="10753921" cy="357099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D9DF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1728" tIns="31728" rIns="31728" bIns="31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05" cap="all"/>
          </a:p>
        </p:txBody>
      </p:sp>
      <p:sp>
        <p:nvSpPr>
          <p:cNvPr id="4" name="Rechteck 2">
            <a:extLst>
              <a:ext uri="{FF2B5EF4-FFF2-40B4-BE49-F238E27FC236}">
                <a16:creationId xmlns:a16="http://schemas.microsoft.com/office/drawing/2014/main" id="{291DE9AD-ECCD-450A-A182-FCE0725425F8}"/>
              </a:ext>
            </a:extLst>
          </p:cNvPr>
          <p:cNvSpPr/>
          <p:nvPr/>
        </p:nvSpPr>
        <p:spPr>
          <a:xfrm>
            <a:off x="855584" y="2780668"/>
            <a:ext cx="10882261" cy="4903386"/>
          </a:xfrm>
          <a:prstGeom prst="rect">
            <a:avLst/>
          </a:prstGeom>
        </p:spPr>
        <p:txBody>
          <a:bodyPr wrap="square" lIns="80444" tIns="40223" rIns="80444" bIns="40223">
            <a:spAutoFit/>
          </a:bodyPr>
          <a:lstStyle/>
          <a:p>
            <a:pPr marL="249090" indent="-2490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116" dirty="0">
                <a:solidFill>
                  <a:schemeClr val="accent2">
                    <a:lumMod val="10000"/>
                  </a:schemeClr>
                </a:solidFill>
              </a:rPr>
              <a:t>Základná štruktúra systému</a:t>
            </a:r>
            <a:endParaRPr lang="de-DE" sz="2116" dirty="0">
              <a:solidFill>
                <a:schemeClr val="accent2">
                  <a:lumMod val="10000"/>
                </a:schemeClr>
              </a:solidFill>
            </a:endParaRPr>
          </a:p>
          <a:p>
            <a:pPr marL="249090" indent="-2490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116" dirty="0">
                <a:solidFill>
                  <a:schemeClr val="accent2">
                    <a:lumMod val="10000"/>
                  </a:schemeClr>
                </a:solidFill>
              </a:rPr>
              <a:t>Certifikácia koncových užívateľov</a:t>
            </a:r>
            <a:endParaRPr lang="de-DE" sz="2116" dirty="0">
              <a:solidFill>
                <a:schemeClr val="accent2">
                  <a:lumMod val="10000"/>
                </a:schemeClr>
              </a:solidFill>
            </a:endParaRPr>
          </a:p>
          <a:p>
            <a:pPr marL="249090" indent="-2490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116" dirty="0">
                <a:solidFill>
                  <a:schemeClr val="accent2">
                    <a:lumMod val="10000"/>
                  </a:schemeClr>
                </a:solidFill>
              </a:rPr>
              <a:t>Web Services</a:t>
            </a:r>
          </a:p>
          <a:p>
            <a:pPr marL="249090" indent="-2490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116" dirty="0">
                <a:solidFill>
                  <a:schemeClr val="accent2">
                    <a:lumMod val="10000"/>
                  </a:schemeClr>
                </a:solidFill>
              </a:rPr>
              <a:t>Proces pripojenia koncových užívateľov do SK-NMVS</a:t>
            </a:r>
          </a:p>
          <a:p>
            <a:pPr marL="249090" indent="-2490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116" dirty="0" err="1">
                <a:solidFill>
                  <a:schemeClr val="accent2">
                    <a:lumMod val="10000"/>
                  </a:schemeClr>
                </a:solidFill>
              </a:rPr>
              <a:t>Baseline</a:t>
            </a:r>
            <a:r>
              <a:rPr lang="sk-SK" sz="2116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sk-SK" sz="2116" dirty="0" err="1">
                <a:solidFill>
                  <a:schemeClr val="accent2">
                    <a:lumMod val="10000"/>
                  </a:schemeClr>
                </a:solidFill>
              </a:rPr>
              <a:t>testing</a:t>
            </a:r>
            <a:endParaRPr lang="de-DE" sz="2116" dirty="0">
              <a:solidFill>
                <a:schemeClr val="accent2">
                  <a:lumMod val="10000"/>
                </a:schemeClr>
              </a:solidFill>
            </a:endParaRPr>
          </a:p>
          <a:p>
            <a:pPr marL="249090" indent="-24909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116" dirty="0">
              <a:solidFill>
                <a:schemeClr val="accent2">
                  <a:lumMod val="10000"/>
                </a:schemeClr>
              </a:solidFill>
            </a:endParaRPr>
          </a:p>
          <a:p>
            <a:pPr marL="249090" indent="-24909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116" dirty="0">
              <a:solidFill>
                <a:schemeClr val="accent2">
                  <a:lumMod val="10000"/>
                </a:schemeClr>
              </a:solidFill>
            </a:endParaRPr>
          </a:p>
          <a:p>
            <a:pPr marL="249090" indent="-24909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116" dirty="0">
              <a:solidFill>
                <a:schemeClr val="accent2">
                  <a:lumMod val="10000"/>
                </a:schemeClr>
              </a:solidFill>
            </a:endParaRPr>
          </a:p>
          <a:p>
            <a:pPr marL="249090" indent="-24909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116" dirty="0">
              <a:solidFill>
                <a:schemeClr val="accent2">
                  <a:lumMod val="10000"/>
                </a:schemeClr>
              </a:solidFill>
            </a:endParaRPr>
          </a:p>
          <a:p>
            <a:pPr marL="249090" indent="-24909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116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9EBA9543-5A1B-40A3-89C4-6FD1D2EBC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33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527515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47D201-3833-4537-A5F4-055867027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BASELINE TESTING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C5F3CF75-E574-4BCC-B2FF-3BC568C46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34</a:t>
            </a:fld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0905C616-F12B-4B02-B571-34EABDBA4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653" y="1885680"/>
            <a:ext cx="6428693" cy="497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47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1BD716-D00B-4BA6-A3A0-FE7113987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Celkové prostredie systému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FAEF2EDB-E8E8-4FF1-BDCB-0FA11CD9B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455" y="2337677"/>
            <a:ext cx="10754686" cy="4264459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C197FB69-80B2-48B0-975F-B6B46D8EB6D0}"/>
              </a:ext>
            </a:extLst>
          </p:cNvPr>
          <p:cNvSpPr txBox="1"/>
          <p:nvPr/>
        </p:nvSpPr>
        <p:spPr>
          <a:xfrm>
            <a:off x="7508147" y="5658538"/>
            <a:ext cx="29113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latin typeface="Arial" panose="020B0604020202020204" pitchFamily="34" charset="0"/>
                <a:cs typeface="Arial" panose="020B0604020202020204" pitchFamily="34" charset="0"/>
              </a:rPr>
              <a:t>Inštalácia softvéru od dodávateľa IT pre lekárne.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4BFBB169-115F-445D-AFAA-4DEE05AFBC16}"/>
              </a:ext>
            </a:extLst>
          </p:cNvPr>
          <p:cNvSpPr txBox="1"/>
          <p:nvPr/>
        </p:nvSpPr>
        <p:spPr>
          <a:xfrm>
            <a:off x="7508147" y="5929926"/>
            <a:ext cx="3669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latin typeface="Arial" panose="020B0604020202020204" pitchFamily="34" charset="0"/>
                <a:cs typeface="Arial" panose="020B0604020202020204" pitchFamily="34" charset="0"/>
              </a:rPr>
              <a:t>Inštalácia softvéru od dodávateľa IT pre nemocničné lekárne .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479089A5-A04E-4A8A-8B4A-CBDFE2189F5D}"/>
              </a:ext>
            </a:extLst>
          </p:cNvPr>
          <p:cNvSpPr txBox="1"/>
          <p:nvPr/>
        </p:nvSpPr>
        <p:spPr>
          <a:xfrm>
            <a:off x="7508147" y="6193254"/>
            <a:ext cx="31886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latin typeface="Arial" panose="020B0604020202020204" pitchFamily="34" charset="0"/>
                <a:cs typeface="Arial" panose="020B0604020202020204" pitchFamily="34" charset="0"/>
              </a:rPr>
              <a:t>Inštalácia softvéru od dodávateľa IT pre distribútorov.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E5A91C00-3831-4C30-AC90-362F14AA7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6520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34E92F-C428-4A6C-82B4-6B7E7FDFC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Agenda</a:t>
            </a:r>
          </a:p>
        </p:txBody>
      </p:sp>
      <p:sp>
        <p:nvSpPr>
          <p:cNvPr id="3" name="Rechteck 1">
            <a:extLst>
              <a:ext uri="{FF2B5EF4-FFF2-40B4-BE49-F238E27FC236}">
                <a16:creationId xmlns:a16="http://schemas.microsoft.com/office/drawing/2014/main" id="{08F5F3AE-890A-4062-A466-C6A54CD80540}"/>
              </a:ext>
            </a:extLst>
          </p:cNvPr>
          <p:cNvSpPr/>
          <p:nvPr/>
        </p:nvSpPr>
        <p:spPr>
          <a:xfrm>
            <a:off x="719039" y="3394660"/>
            <a:ext cx="10753921" cy="357099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D9DF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1728" tIns="31728" rIns="31728" bIns="31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05" cap="all"/>
          </a:p>
        </p:txBody>
      </p:sp>
      <p:sp>
        <p:nvSpPr>
          <p:cNvPr id="4" name="Rechteck 2">
            <a:extLst>
              <a:ext uri="{FF2B5EF4-FFF2-40B4-BE49-F238E27FC236}">
                <a16:creationId xmlns:a16="http://schemas.microsoft.com/office/drawing/2014/main" id="{291DE9AD-ECCD-450A-A182-FCE0725425F8}"/>
              </a:ext>
            </a:extLst>
          </p:cNvPr>
          <p:cNvSpPr/>
          <p:nvPr/>
        </p:nvSpPr>
        <p:spPr>
          <a:xfrm>
            <a:off x="855584" y="2780668"/>
            <a:ext cx="10882261" cy="4903386"/>
          </a:xfrm>
          <a:prstGeom prst="rect">
            <a:avLst/>
          </a:prstGeom>
        </p:spPr>
        <p:txBody>
          <a:bodyPr wrap="square" lIns="80444" tIns="40223" rIns="80444" bIns="40223">
            <a:spAutoFit/>
          </a:bodyPr>
          <a:lstStyle/>
          <a:p>
            <a:pPr marL="249090" indent="-2490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116" dirty="0">
                <a:solidFill>
                  <a:schemeClr val="accent2">
                    <a:lumMod val="10000"/>
                  </a:schemeClr>
                </a:solidFill>
              </a:rPr>
              <a:t>Základná štruktúra systému</a:t>
            </a:r>
            <a:endParaRPr lang="de-DE" sz="2116" dirty="0">
              <a:solidFill>
                <a:schemeClr val="accent2">
                  <a:lumMod val="10000"/>
                </a:schemeClr>
              </a:solidFill>
            </a:endParaRPr>
          </a:p>
          <a:p>
            <a:pPr marL="249090" indent="-2490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116" dirty="0">
                <a:solidFill>
                  <a:schemeClr val="accent2">
                    <a:lumMod val="10000"/>
                  </a:schemeClr>
                </a:solidFill>
              </a:rPr>
              <a:t>Certifikácia koncových užívateľov</a:t>
            </a:r>
            <a:endParaRPr lang="de-DE" sz="2116" dirty="0">
              <a:solidFill>
                <a:schemeClr val="accent2">
                  <a:lumMod val="10000"/>
                </a:schemeClr>
              </a:solidFill>
            </a:endParaRPr>
          </a:p>
          <a:p>
            <a:pPr marL="249090" indent="-2490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116" dirty="0">
                <a:solidFill>
                  <a:schemeClr val="accent2">
                    <a:lumMod val="10000"/>
                  </a:schemeClr>
                </a:solidFill>
              </a:rPr>
              <a:t>Web Services</a:t>
            </a:r>
          </a:p>
          <a:p>
            <a:pPr marL="249090" indent="-2490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116" dirty="0">
                <a:solidFill>
                  <a:schemeClr val="accent2">
                    <a:lumMod val="10000"/>
                  </a:schemeClr>
                </a:solidFill>
              </a:rPr>
              <a:t>Proces pripojenia koncových užívateľov do SK-NMVS</a:t>
            </a:r>
          </a:p>
          <a:p>
            <a:pPr marL="249090" indent="-2490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116" dirty="0" err="1">
                <a:solidFill>
                  <a:schemeClr val="accent2">
                    <a:lumMod val="10000"/>
                  </a:schemeClr>
                </a:solidFill>
              </a:rPr>
              <a:t>Baseline</a:t>
            </a:r>
            <a:r>
              <a:rPr lang="sk-SK" sz="2116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sk-SK" sz="2116" dirty="0" err="1">
                <a:solidFill>
                  <a:schemeClr val="accent2">
                    <a:lumMod val="10000"/>
                  </a:schemeClr>
                </a:solidFill>
              </a:rPr>
              <a:t>testing</a:t>
            </a:r>
            <a:endParaRPr lang="de-DE" sz="2116" dirty="0">
              <a:solidFill>
                <a:schemeClr val="accent2">
                  <a:lumMod val="10000"/>
                </a:schemeClr>
              </a:solidFill>
            </a:endParaRPr>
          </a:p>
          <a:p>
            <a:pPr marL="249090" indent="-24909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116" dirty="0">
              <a:solidFill>
                <a:schemeClr val="accent2">
                  <a:lumMod val="10000"/>
                </a:schemeClr>
              </a:solidFill>
            </a:endParaRPr>
          </a:p>
          <a:p>
            <a:pPr marL="249090" indent="-24909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116" dirty="0">
              <a:solidFill>
                <a:schemeClr val="accent2">
                  <a:lumMod val="10000"/>
                </a:schemeClr>
              </a:solidFill>
            </a:endParaRPr>
          </a:p>
          <a:p>
            <a:pPr marL="249090" indent="-24909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116" dirty="0">
              <a:solidFill>
                <a:schemeClr val="accent2">
                  <a:lumMod val="10000"/>
                </a:schemeClr>
              </a:solidFill>
            </a:endParaRPr>
          </a:p>
          <a:p>
            <a:pPr marL="249090" indent="-24909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116" dirty="0">
              <a:solidFill>
                <a:schemeClr val="accent2">
                  <a:lumMod val="10000"/>
                </a:schemeClr>
              </a:solidFill>
            </a:endParaRPr>
          </a:p>
          <a:p>
            <a:pPr marL="249090" indent="-24909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116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9EBA9543-5A1B-40A3-89C4-6FD1D2EBC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1418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27478C-195C-4735-8A8A-B9C0F5985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Základné možnosti certifikácie koncových užívateľov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181782EC-AC5B-450A-BD40-F6EBF354B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795" y="2179708"/>
            <a:ext cx="9700470" cy="4678292"/>
          </a:xfrm>
          <a:prstGeom prst="rect">
            <a:avLst/>
          </a:prstGeom>
        </p:spPr>
      </p:pic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5CFD25A-6680-4C62-A696-04656E060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1507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A9D547-DDC6-4CCD-82DB-A0A3602AD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Certifikácia koncových užívateľov I.</a:t>
            </a:r>
          </a:p>
        </p:txBody>
      </p:sp>
      <p:grpSp>
        <p:nvGrpSpPr>
          <p:cNvPr id="3" name="Gruppieren 18">
            <a:extLst>
              <a:ext uri="{FF2B5EF4-FFF2-40B4-BE49-F238E27FC236}">
                <a16:creationId xmlns:a16="http://schemas.microsoft.com/office/drawing/2014/main" id="{1224A3CB-CA9A-4C43-AF87-77DC11F5477B}"/>
              </a:ext>
            </a:extLst>
          </p:cNvPr>
          <p:cNvGrpSpPr/>
          <p:nvPr/>
        </p:nvGrpSpPr>
        <p:grpSpPr>
          <a:xfrm>
            <a:off x="2834423" y="2555338"/>
            <a:ext cx="1623701" cy="1956676"/>
            <a:chOff x="884466" y="2886605"/>
            <a:chExt cx="1623701" cy="128939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AC0B37BE-EC15-41F1-B6D8-860660EFD294}"/>
                </a:ext>
              </a:extLst>
            </p:cNvPr>
            <p:cNvSpPr/>
            <p:nvPr/>
          </p:nvSpPr>
          <p:spPr>
            <a:xfrm>
              <a:off x="884466" y="2886605"/>
              <a:ext cx="1623701" cy="12893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400" dirty="0" err="1"/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3E8EFBF9-27A9-46CB-86EA-6E2C803C7833}"/>
                </a:ext>
              </a:extLst>
            </p:cNvPr>
            <p:cNvSpPr txBox="1"/>
            <p:nvPr/>
          </p:nvSpPr>
          <p:spPr>
            <a:xfrm>
              <a:off x="898416" y="3363423"/>
              <a:ext cx="1595799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buClr>
                  <a:schemeClr val="accent1"/>
                </a:buClr>
                <a:buSzPct val="85000"/>
              </a:pPr>
              <a:r>
                <a:rPr lang="de-DE" sz="1800" b="1"/>
                <a:t>NMVS</a:t>
              </a:r>
            </a:p>
          </p:txBody>
        </p:sp>
      </p:grpSp>
      <p:grpSp>
        <p:nvGrpSpPr>
          <p:cNvPr id="6" name="Gruppieren 21">
            <a:extLst>
              <a:ext uri="{FF2B5EF4-FFF2-40B4-BE49-F238E27FC236}">
                <a16:creationId xmlns:a16="http://schemas.microsoft.com/office/drawing/2014/main" id="{47468EEA-34A8-494C-A511-A48616C3AF9E}"/>
              </a:ext>
            </a:extLst>
          </p:cNvPr>
          <p:cNvGrpSpPr/>
          <p:nvPr/>
        </p:nvGrpSpPr>
        <p:grpSpPr>
          <a:xfrm>
            <a:off x="7675131" y="2393738"/>
            <a:ext cx="2307488" cy="2203288"/>
            <a:chOff x="5612876" y="579861"/>
            <a:chExt cx="1242343" cy="1792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Abgerundetes Rechteck 22">
              <a:extLst>
                <a:ext uri="{FF2B5EF4-FFF2-40B4-BE49-F238E27FC236}">
                  <a16:creationId xmlns:a16="http://schemas.microsoft.com/office/drawing/2014/main" id="{C3823D8F-2E7F-42D9-92A7-BBBD9E68CA61}"/>
                </a:ext>
              </a:extLst>
            </p:cNvPr>
            <p:cNvSpPr/>
            <p:nvPr/>
          </p:nvSpPr>
          <p:spPr>
            <a:xfrm>
              <a:off x="5634618" y="579861"/>
              <a:ext cx="1198860" cy="1792048"/>
            </a:xfrm>
            <a:prstGeom prst="roundRect">
              <a:avLst/>
            </a:prstGeom>
            <a:solidFill>
              <a:srgbClr val="D4AD4C"/>
            </a:solidFill>
            <a:ln w="3175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ot="0" spcFirstLastPara="0" vertOverflow="overflow" horzOverflow="overflow" vert="horz" wrap="square" lIns="31711" tIns="31711" rIns="31711" bIns="3171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7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704" b="0" i="0" u="none" strike="noStrike" kern="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feld 23">
              <a:extLst>
                <a:ext uri="{FF2B5EF4-FFF2-40B4-BE49-F238E27FC236}">
                  <a16:creationId xmlns:a16="http://schemas.microsoft.com/office/drawing/2014/main" id="{BBB9135D-ABE8-47E8-98FB-F207F1B279DD}"/>
                </a:ext>
              </a:extLst>
            </p:cNvPr>
            <p:cNvSpPr txBox="1"/>
            <p:nvPr/>
          </p:nvSpPr>
          <p:spPr>
            <a:xfrm>
              <a:off x="5612876" y="598412"/>
              <a:ext cx="1242343" cy="244396"/>
            </a:xfrm>
            <a:prstGeom prst="rect">
              <a:avLst/>
            </a:prstGeom>
            <a:noFill/>
          </p:spPr>
          <p:txBody>
            <a:bodyPr vert="horz" wrap="square" lIns="63423" tIns="63423" rIns="63423" bIns="63423" rtlCol="0" anchor="ctr" anchorCtr="1">
              <a:noAutofit/>
            </a:bodyPr>
            <a:lstStyle/>
            <a:p>
              <a:pPr marL="0" marR="0" lvl="0" indent="0" defTabSz="607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</a:rPr>
                <a:t>End User</a:t>
              </a:r>
            </a:p>
          </p:txBody>
        </p:sp>
        <p:sp>
          <p:nvSpPr>
            <p:cNvPr id="9" name="Rechteck 24">
              <a:extLst>
                <a:ext uri="{FF2B5EF4-FFF2-40B4-BE49-F238E27FC236}">
                  <a16:creationId xmlns:a16="http://schemas.microsoft.com/office/drawing/2014/main" id="{E19C9A8F-70DD-4E69-A7CA-C6BF952335D7}"/>
                </a:ext>
              </a:extLst>
            </p:cNvPr>
            <p:cNvSpPr/>
            <p:nvPr/>
          </p:nvSpPr>
          <p:spPr>
            <a:xfrm>
              <a:off x="5672503" y="842807"/>
              <a:ext cx="1092169" cy="1364090"/>
            </a:xfrm>
            <a:prstGeom prst="rect">
              <a:avLst/>
            </a:prstGeom>
            <a:solidFill>
              <a:srgbClr val="FFFFFF"/>
            </a:solidFill>
            <a:ln w="31750" cap="flat" cmpd="sng" algn="ctr">
              <a:solidFill>
                <a:srgbClr val="D9DFE4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31711" tIns="31711" rIns="31711" bIns="3171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7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704" b="0" i="0" u="none" strike="noStrike" kern="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Abgerundetes Rechteck 29">
            <a:extLst>
              <a:ext uri="{FF2B5EF4-FFF2-40B4-BE49-F238E27FC236}">
                <a16:creationId xmlns:a16="http://schemas.microsoft.com/office/drawing/2014/main" id="{C1D481DA-F978-422E-9501-DD4518E2D3BD}"/>
              </a:ext>
            </a:extLst>
          </p:cNvPr>
          <p:cNvSpPr/>
          <p:nvPr/>
        </p:nvSpPr>
        <p:spPr>
          <a:xfrm>
            <a:off x="8495106" y="3892349"/>
            <a:ext cx="160372" cy="275144"/>
          </a:xfrm>
          <a:prstGeom prst="roundRect">
            <a:avLst/>
          </a:prstGeom>
          <a:solidFill>
            <a:srgbClr val="DF7221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100" b="1" err="1">
              <a:solidFill>
                <a:schemeClr val="tx1"/>
              </a:solidFill>
            </a:endParaRPr>
          </a:p>
        </p:txBody>
      </p:sp>
      <p:sp>
        <p:nvSpPr>
          <p:cNvPr id="11" name="Rechteck 20">
            <a:extLst>
              <a:ext uri="{FF2B5EF4-FFF2-40B4-BE49-F238E27FC236}">
                <a16:creationId xmlns:a16="http://schemas.microsoft.com/office/drawing/2014/main" id="{CC5650DE-E7CE-4C97-9974-60FBB874AEBA}"/>
              </a:ext>
            </a:extLst>
          </p:cNvPr>
          <p:cNvSpPr/>
          <p:nvPr/>
        </p:nvSpPr>
        <p:spPr>
          <a:xfrm>
            <a:off x="8455306" y="2939092"/>
            <a:ext cx="1203221" cy="4603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100">
                <a:solidFill>
                  <a:schemeClr val="tx1"/>
                </a:solidFill>
              </a:rPr>
              <a:t>NMVS Web GUI</a:t>
            </a:r>
            <a:endParaRPr lang="de-DE" sz="1100" dirty="0" err="1">
              <a:solidFill>
                <a:schemeClr val="tx1"/>
              </a:solidFill>
            </a:endParaRPr>
          </a:p>
        </p:txBody>
      </p:sp>
      <p:cxnSp>
        <p:nvCxnSpPr>
          <p:cNvPr id="12" name="Gewinkelter Verbinder 45">
            <a:extLst>
              <a:ext uri="{FF2B5EF4-FFF2-40B4-BE49-F238E27FC236}">
                <a16:creationId xmlns:a16="http://schemas.microsoft.com/office/drawing/2014/main" id="{EADFDF1F-95B9-4E4C-BD52-DB42543D4F20}"/>
              </a:ext>
            </a:extLst>
          </p:cNvPr>
          <p:cNvCxnSpPr>
            <a:stCxn id="11" idx="1"/>
            <a:endCxn id="21" idx="3"/>
          </p:cNvCxnSpPr>
          <p:nvPr/>
        </p:nvCxnSpPr>
        <p:spPr>
          <a:xfrm rot="10800000" flipV="1">
            <a:off x="4447036" y="3169256"/>
            <a:ext cx="4008270" cy="137982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CB2F59A9-3155-4E69-A5CB-766DAFF0C72F}"/>
              </a:ext>
            </a:extLst>
          </p:cNvPr>
          <p:cNvGrpSpPr/>
          <p:nvPr/>
        </p:nvGrpSpPr>
        <p:grpSpPr>
          <a:xfrm>
            <a:off x="4555254" y="3429933"/>
            <a:ext cx="118900" cy="216182"/>
            <a:chOff x="3586997" y="2106204"/>
            <a:chExt cx="350874" cy="637951"/>
          </a:xfrm>
        </p:grpSpPr>
        <p:sp>
          <p:nvSpPr>
            <p:cNvPr id="14" name="Chevron 13">
              <a:extLst>
                <a:ext uri="{FF2B5EF4-FFF2-40B4-BE49-F238E27FC236}">
                  <a16:creationId xmlns:a16="http://schemas.microsoft.com/office/drawing/2014/main" id="{D55F4994-FE66-4739-9949-FDED94AE0CEF}"/>
                </a:ext>
              </a:extLst>
            </p:cNvPr>
            <p:cNvSpPr/>
            <p:nvPr/>
          </p:nvSpPr>
          <p:spPr>
            <a:xfrm rot="16200000">
              <a:off x="3459406" y="2308220"/>
              <a:ext cx="606056" cy="265814"/>
            </a:xfrm>
            <a:prstGeom prst="chevro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84CE49A3-FE29-435D-B259-89353B2DF4AF}"/>
                </a:ext>
              </a:extLst>
            </p:cNvPr>
            <p:cNvSpPr/>
            <p:nvPr/>
          </p:nvSpPr>
          <p:spPr>
            <a:xfrm>
              <a:off x="3586997" y="2106204"/>
              <a:ext cx="350874" cy="350874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400" dirty="0" err="1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C60D55A4-3C1A-4AE8-9B83-6283F471C2CE}"/>
                </a:ext>
              </a:extLst>
            </p:cNvPr>
            <p:cNvSpPr/>
            <p:nvPr/>
          </p:nvSpPr>
          <p:spPr>
            <a:xfrm>
              <a:off x="3696243" y="2233786"/>
              <a:ext cx="132382" cy="12759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400" dirty="0" err="1"/>
            </a:p>
          </p:txBody>
        </p:sp>
      </p:grpSp>
      <p:grpSp>
        <p:nvGrpSpPr>
          <p:cNvPr id="17" name="Gruppieren 8">
            <a:extLst>
              <a:ext uri="{FF2B5EF4-FFF2-40B4-BE49-F238E27FC236}">
                <a16:creationId xmlns:a16="http://schemas.microsoft.com/office/drawing/2014/main" id="{E8B62C81-8CE6-46DC-897C-7EE8C8A183F1}"/>
              </a:ext>
            </a:extLst>
          </p:cNvPr>
          <p:cNvGrpSpPr/>
          <p:nvPr/>
        </p:nvGrpSpPr>
        <p:grpSpPr>
          <a:xfrm>
            <a:off x="8079692" y="3040734"/>
            <a:ext cx="118900" cy="216182"/>
            <a:chOff x="3586997" y="2106204"/>
            <a:chExt cx="350874" cy="637951"/>
          </a:xfrm>
        </p:grpSpPr>
        <p:sp>
          <p:nvSpPr>
            <p:cNvPr id="18" name="Chevron 9">
              <a:extLst>
                <a:ext uri="{FF2B5EF4-FFF2-40B4-BE49-F238E27FC236}">
                  <a16:creationId xmlns:a16="http://schemas.microsoft.com/office/drawing/2014/main" id="{840728FF-6ED4-4F1D-84E1-CF8FF3259CCD}"/>
                </a:ext>
              </a:extLst>
            </p:cNvPr>
            <p:cNvSpPr/>
            <p:nvPr/>
          </p:nvSpPr>
          <p:spPr>
            <a:xfrm rot="16200000">
              <a:off x="3459406" y="2308220"/>
              <a:ext cx="606056" cy="265814"/>
            </a:xfrm>
            <a:prstGeom prst="chevro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19" name="Ellipse 10">
              <a:extLst>
                <a:ext uri="{FF2B5EF4-FFF2-40B4-BE49-F238E27FC236}">
                  <a16:creationId xmlns:a16="http://schemas.microsoft.com/office/drawing/2014/main" id="{975C2C19-4E6E-4EBE-BF56-FCFE40414316}"/>
                </a:ext>
              </a:extLst>
            </p:cNvPr>
            <p:cNvSpPr/>
            <p:nvPr/>
          </p:nvSpPr>
          <p:spPr>
            <a:xfrm>
              <a:off x="3586997" y="2106204"/>
              <a:ext cx="350874" cy="350874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400" dirty="0" err="1"/>
            </a:p>
          </p:txBody>
        </p:sp>
        <p:sp>
          <p:nvSpPr>
            <p:cNvPr id="20" name="Ellipse 11">
              <a:extLst>
                <a:ext uri="{FF2B5EF4-FFF2-40B4-BE49-F238E27FC236}">
                  <a16:creationId xmlns:a16="http://schemas.microsoft.com/office/drawing/2014/main" id="{FCB1D628-DD60-48E1-B23B-556E10663018}"/>
                </a:ext>
              </a:extLst>
            </p:cNvPr>
            <p:cNvSpPr/>
            <p:nvPr/>
          </p:nvSpPr>
          <p:spPr>
            <a:xfrm>
              <a:off x="3696243" y="2233786"/>
              <a:ext cx="132382" cy="12759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400" dirty="0" err="1"/>
            </a:p>
          </p:txBody>
        </p:sp>
      </p:grpSp>
      <p:sp>
        <p:nvSpPr>
          <p:cNvPr id="21" name="Rechteck 58">
            <a:extLst>
              <a:ext uri="{FF2B5EF4-FFF2-40B4-BE49-F238E27FC236}">
                <a16:creationId xmlns:a16="http://schemas.microsoft.com/office/drawing/2014/main" id="{BE19BCD2-397A-4978-A8AA-51823317B684}"/>
              </a:ext>
            </a:extLst>
          </p:cNvPr>
          <p:cNvSpPr/>
          <p:nvPr/>
        </p:nvSpPr>
        <p:spPr>
          <a:xfrm>
            <a:off x="4110788" y="3092206"/>
            <a:ext cx="336248" cy="430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de-DE" sz="1400" dirty="0" err="1"/>
          </a:p>
        </p:txBody>
      </p:sp>
      <p:sp>
        <p:nvSpPr>
          <p:cNvPr id="22" name="Rechteck 62">
            <a:extLst>
              <a:ext uri="{FF2B5EF4-FFF2-40B4-BE49-F238E27FC236}">
                <a16:creationId xmlns:a16="http://schemas.microsoft.com/office/drawing/2014/main" id="{1073C8EB-AB11-43F8-BC60-1BB345C1DAA1}"/>
              </a:ext>
            </a:extLst>
          </p:cNvPr>
          <p:cNvSpPr/>
          <p:nvPr/>
        </p:nvSpPr>
        <p:spPr>
          <a:xfrm>
            <a:off x="4121876" y="3561531"/>
            <a:ext cx="336248" cy="430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de-DE" sz="1400" dirty="0" err="1"/>
          </a:p>
        </p:txBody>
      </p:sp>
      <p:sp>
        <p:nvSpPr>
          <p:cNvPr id="23" name="Textfeld 68">
            <a:extLst>
              <a:ext uri="{FF2B5EF4-FFF2-40B4-BE49-F238E27FC236}">
                <a16:creationId xmlns:a16="http://schemas.microsoft.com/office/drawing/2014/main" id="{7CCE5127-53FA-425A-8C5C-E512F0F4FF42}"/>
              </a:ext>
            </a:extLst>
          </p:cNvPr>
          <p:cNvSpPr txBox="1"/>
          <p:nvPr/>
        </p:nvSpPr>
        <p:spPr>
          <a:xfrm>
            <a:off x="7715514" y="3036311"/>
            <a:ext cx="348269" cy="215444"/>
          </a:xfrm>
          <a:prstGeom prst="rect">
            <a:avLst/>
          </a:prstGeom>
          <a:solidFill>
            <a:srgbClr val="FFFFFF">
              <a:alpha val="65098"/>
            </a:srgbClr>
          </a:solidFill>
          <a:ln w="3175"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1"/>
              </a:buClr>
              <a:buSzPct val="85000"/>
            </a:pPr>
            <a:r>
              <a:rPr lang="de-DE" sz="1400" b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(C)</a:t>
            </a:r>
          </a:p>
        </p:txBody>
      </p:sp>
      <p:sp>
        <p:nvSpPr>
          <p:cNvPr id="24" name="Textfeld 72">
            <a:extLst>
              <a:ext uri="{FF2B5EF4-FFF2-40B4-BE49-F238E27FC236}">
                <a16:creationId xmlns:a16="http://schemas.microsoft.com/office/drawing/2014/main" id="{91DD0797-5C54-4F29-800C-FB41F0242E76}"/>
              </a:ext>
            </a:extLst>
          </p:cNvPr>
          <p:cNvSpPr txBox="1"/>
          <p:nvPr/>
        </p:nvSpPr>
        <p:spPr>
          <a:xfrm>
            <a:off x="4746241" y="3403581"/>
            <a:ext cx="319435" cy="215444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1"/>
              </a:buClr>
              <a:buSzPct val="85000"/>
            </a:pPr>
            <a:r>
              <a:rPr lang="de-DE" sz="1400" b="1">
                <a:solidFill>
                  <a:schemeClr val="accent3">
                    <a:lumMod val="75000"/>
                    <a:lumOff val="25000"/>
                  </a:schemeClr>
                </a:solidFill>
              </a:rPr>
              <a:t>(C)</a:t>
            </a:r>
            <a:endParaRPr lang="de-DE" sz="1400" b="1" dirty="0" err="1">
              <a:solidFill>
                <a:schemeClr val="accent3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feld 73">
            <a:extLst>
              <a:ext uri="{FF2B5EF4-FFF2-40B4-BE49-F238E27FC236}">
                <a16:creationId xmlns:a16="http://schemas.microsoft.com/office/drawing/2014/main" id="{67E10686-B131-487A-A7BB-75217873AB54}"/>
              </a:ext>
            </a:extLst>
          </p:cNvPr>
          <p:cNvSpPr txBox="1"/>
          <p:nvPr/>
        </p:nvSpPr>
        <p:spPr>
          <a:xfrm>
            <a:off x="8725844" y="3937587"/>
            <a:ext cx="257407" cy="184666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1"/>
              </a:buClr>
              <a:buSzPct val="85000"/>
            </a:pPr>
            <a:r>
              <a:rPr lang="de-DE" sz="1200"/>
              <a:t>e1</a:t>
            </a:r>
            <a:endParaRPr lang="de-DE" sz="1200" dirty="0" err="1"/>
          </a:p>
        </p:txBody>
      </p:sp>
      <p:cxnSp>
        <p:nvCxnSpPr>
          <p:cNvPr id="26" name="Gewinkelter Verbinder 60">
            <a:extLst>
              <a:ext uri="{FF2B5EF4-FFF2-40B4-BE49-F238E27FC236}">
                <a16:creationId xmlns:a16="http://schemas.microsoft.com/office/drawing/2014/main" id="{A7A06D73-BC59-4A8F-8809-23AF0845A1CF}"/>
              </a:ext>
            </a:extLst>
          </p:cNvPr>
          <p:cNvCxnSpPr>
            <a:stCxn id="10" idx="1"/>
            <a:endCxn id="22" idx="3"/>
          </p:cNvCxnSpPr>
          <p:nvPr/>
        </p:nvCxnSpPr>
        <p:spPr>
          <a:xfrm rot="10800000">
            <a:off x="4458124" y="3776563"/>
            <a:ext cx="4036982" cy="25335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pieren 78">
            <a:extLst>
              <a:ext uri="{FF2B5EF4-FFF2-40B4-BE49-F238E27FC236}">
                <a16:creationId xmlns:a16="http://schemas.microsoft.com/office/drawing/2014/main" id="{44BC3889-F3CC-4554-964F-574E64EAC22E}"/>
              </a:ext>
            </a:extLst>
          </p:cNvPr>
          <p:cNvGrpSpPr/>
          <p:nvPr/>
        </p:nvGrpSpPr>
        <p:grpSpPr>
          <a:xfrm>
            <a:off x="8087128" y="3910526"/>
            <a:ext cx="118900" cy="216182"/>
            <a:chOff x="3586997" y="2106204"/>
            <a:chExt cx="350874" cy="637951"/>
          </a:xfrm>
        </p:grpSpPr>
        <p:sp>
          <p:nvSpPr>
            <p:cNvPr id="28" name="Chevron 79">
              <a:extLst>
                <a:ext uri="{FF2B5EF4-FFF2-40B4-BE49-F238E27FC236}">
                  <a16:creationId xmlns:a16="http://schemas.microsoft.com/office/drawing/2014/main" id="{59E8B6AF-4564-4C96-813F-F519E38F6E6F}"/>
                </a:ext>
              </a:extLst>
            </p:cNvPr>
            <p:cNvSpPr/>
            <p:nvPr/>
          </p:nvSpPr>
          <p:spPr>
            <a:xfrm rot="16200000">
              <a:off x="3459406" y="2308220"/>
              <a:ext cx="606056" cy="265814"/>
            </a:xfrm>
            <a:prstGeom prst="chevro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29" name="Ellipse 80">
              <a:extLst>
                <a:ext uri="{FF2B5EF4-FFF2-40B4-BE49-F238E27FC236}">
                  <a16:creationId xmlns:a16="http://schemas.microsoft.com/office/drawing/2014/main" id="{9C774C6B-135F-43B9-A5C4-D969B5A23589}"/>
                </a:ext>
              </a:extLst>
            </p:cNvPr>
            <p:cNvSpPr/>
            <p:nvPr/>
          </p:nvSpPr>
          <p:spPr>
            <a:xfrm>
              <a:off x="3586997" y="2106204"/>
              <a:ext cx="350874" cy="350874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400" dirty="0" err="1"/>
            </a:p>
          </p:txBody>
        </p:sp>
        <p:sp>
          <p:nvSpPr>
            <p:cNvPr id="30" name="Ellipse 81">
              <a:extLst>
                <a:ext uri="{FF2B5EF4-FFF2-40B4-BE49-F238E27FC236}">
                  <a16:creationId xmlns:a16="http://schemas.microsoft.com/office/drawing/2014/main" id="{167D9AE5-1F24-45E9-A6AB-516B7585C229}"/>
                </a:ext>
              </a:extLst>
            </p:cNvPr>
            <p:cNvSpPr/>
            <p:nvPr/>
          </p:nvSpPr>
          <p:spPr>
            <a:xfrm>
              <a:off x="3696243" y="2233786"/>
              <a:ext cx="132382" cy="12759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400" dirty="0" err="1"/>
            </a:p>
          </p:txBody>
        </p:sp>
      </p:grpSp>
      <p:sp>
        <p:nvSpPr>
          <p:cNvPr id="31" name="Textfeld 82">
            <a:extLst>
              <a:ext uri="{FF2B5EF4-FFF2-40B4-BE49-F238E27FC236}">
                <a16:creationId xmlns:a16="http://schemas.microsoft.com/office/drawing/2014/main" id="{416FF318-A54C-4F37-A143-6F4DE4AB9719}"/>
              </a:ext>
            </a:extLst>
          </p:cNvPr>
          <p:cNvSpPr txBox="1"/>
          <p:nvPr/>
        </p:nvSpPr>
        <p:spPr>
          <a:xfrm>
            <a:off x="7745499" y="3906103"/>
            <a:ext cx="325720" cy="215444"/>
          </a:xfrm>
          <a:prstGeom prst="rect">
            <a:avLst/>
          </a:prstGeom>
          <a:solidFill>
            <a:srgbClr val="FFFFFF">
              <a:alpha val="65098"/>
            </a:srgbClr>
          </a:solidFill>
          <a:ln w="3175"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1"/>
              </a:buClr>
              <a:buSzPct val="85000"/>
            </a:pPr>
            <a:r>
              <a:rPr lang="de-DE" sz="1400" b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(C)</a:t>
            </a:r>
          </a:p>
        </p:txBody>
      </p:sp>
      <p:sp>
        <p:nvSpPr>
          <p:cNvPr id="32" name="Textfeld 57">
            <a:extLst>
              <a:ext uri="{FF2B5EF4-FFF2-40B4-BE49-F238E27FC236}">
                <a16:creationId xmlns:a16="http://schemas.microsoft.com/office/drawing/2014/main" id="{396DE55F-5EE4-41BA-B6EE-85779D1351DC}"/>
              </a:ext>
            </a:extLst>
          </p:cNvPr>
          <p:cNvSpPr txBox="1"/>
          <p:nvPr/>
        </p:nvSpPr>
        <p:spPr>
          <a:xfrm>
            <a:off x="320203" y="4931015"/>
            <a:ext cx="11045899" cy="2608406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1"/>
              </a:buClr>
              <a:buSzPct val="85000"/>
            </a:pPr>
            <a:r>
              <a:rPr lang="sk-SK" sz="1400" b="1" dirty="0"/>
              <a:t>Jedna spoločnosť, Jedna fyzická poloha, Jeden užívateľ SK-NMVS, Jeden koncový bod (výdajné miesto)</a:t>
            </a:r>
          </a:p>
          <a:p>
            <a:pPr>
              <a:buClr>
                <a:schemeClr val="accent1"/>
              </a:buClr>
              <a:buSzPct val="85000"/>
            </a:pPr>
            <a:endParaRPr lang="sk-SK" sz="1100" b="1" dirty="0"/>
          </a:p>
          <a:p>
            <a:pPr>
              <a:buClr>
                <a:schemeClr val="accent1"/>
              </a:buClr>
              <a:buSzPct val="85000"/>
            </a:pPr>
            <a:r>
              <a:rPr lang="sk-SK" sz="1050" b="1" dirty="0">
                <a:latin typeface="Arial" panose="020B0604020202020204" pitchFamily="34" charset="0"/>
                <a:cs typeface="Arial" panose="020B0604020202020204" pitchFamily="34" charset="0"/>
              </a:rPr>
              <a:t>Scenár</a:t>
            </a:r>
            <a:r>
              <a:rPr lang="sk-SK" sz="105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Clr>
                <a:schemeClr val="accent1"/>
              </a:buClr>
              <a:buSzPct val="85000"/>
            </a:pPr>
            <a:r>
              <a:rPr lang="sk-SK" sz="1050" dirty="0">
                <a:latin typeface="Arial" panose="020B0604020202020204" pitchFamily="34" charset="0"/>
                <a:cs typeface="Arial" panose="020B0604020202020204" pitchFamily="34" charset="0"/>
              </a:rPr>
              <a:t>- Existuje jedna spoločnosť ktorá má jedeného koncového užívateľa s nasledujúcimi povereniami SK-NMVS: </a:t>
            </a:r>
            <a:br>
              <a:rPr lang="sk-SK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1050" dirty="0">
                <a:latin typeface="Arial" panose="020B0604020202020204" pitchFamily="34" charset="0"/>
                <a:cs typeface="Arial" panose="020B0604020202020204" pitchFamily="34" charset="0"/>
              </a:rPr>
              <a:t>  Jeden certifikát (C), id klienta (id skupiny používateľov) = </a:t>
            </a:r>
            <a:r>
              <a:rPr lang="sk-SK" sz="1050" dirty="0" err="1">
                <a:latin typeface="Arial" panose="020B0604020202020204" pitchFamily="34" charset="0"/>
                <a:cs typeface="Arial" panose="020B0604020202020204" pitchFamily="34" charset="0"/>
              </a:rPr>
              <a:t>Lek</a:t>
            </a:r>
            <a:r>
              <a:rPr lang="sk-SK" sz="1050" dirty="0">
                <a:latin typeface="Arial" panose="020B0604020202020204" pitchFamily="34" charset="0"/>
                <a:cs typeface="Arial" panose="020B0604020202020204" pitchFamily="34" charset="0"/>
              </a:rPr>
              <a:t>-BA, user id = 63-34002944-A0001</a:t>
            </a:r>
          </a:p>
          <a:p>
            <a:pPr>
              <a:buClr>
                <a:schemeClr val="accent1"/>
              </a:buClr>
              <a:buSzPct val="85000"/>
            </a:pPr>
            <a:endParaRPr lang="sk-SK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1"/>
              </a:buClr>
              <a:buSzPct val="85000"/>
            </a:pPr>
            <a:r>
              <a:rPr lang="sk-SK" sz="1050" dirty="0">
                <a:latin typeface="Arial" panose="020B0604020202020204" pitchFamily="34" charset="0"/>
                <a:cs typeface="Arial" panose="020B0604020202020204" pitchFamily="34" charset="0"/>
              </a:rPr>
              <a:t>- Koncový užívateľ má jednu pokladňu s inštaláciou softvéru od jedného IT dodávateľa “e1“.</a:t>
            </a:r>
          </a:p>
          <a:p>
            <a:pPr>
              <a:buClr>
                <a:schemeClr val="accent1"/>
              </a:buClr>
              <a:buSzPct val="85000"/>
            </a:pPr>
            <a:endParaRPr lang="sk-SK" sz="1100" b="1" dirty="0"/>
          </a:p>
          <a:p>
            <a:pPr>
              <a:buClr>
                <a:schemeClr val="accent1"/>
              </a:buClr>
              <a:buSzPct val="85000"/>
            </a:pPr>
            <a:r>
              <a:rPr lang="sk-SK" sz="1050" b="1" dirty="0">
                <a:latin typeface="Arial" panose="020B0604020202020204" pitchFamily="34" charset="0"/>
                <a:cs typeface="Arial" panose="020B0604020202020204" pitchFamily="34" charset="0"/>
              </a:rPr>
              <a:t>Pravidlá:</a:t>
            </a:r>
          </a:p>
          <a:p>
            <a:pPr>
              <a:buClr>
                <a:schemeClr val="accent1"/>
              </a:buClr>
              <a:buSzPct val="85000"/>
            </a:pPr>
            <a:r>
              <a:rPr lang="sk-SK" sz="1050" dirty="0">
                <a:latin typeface="Arial" panose="020B0604020202020204" pitchFamily="34" charset="0"/>
                <a:cs typeface="Arial" panose="020B0604020202020204" pitchFamily="34" charset="0"/>
              </a:rPr>
              <a:t>- Koncový užívateľ používa kópie toho istého certifikátu (C) do webového grafického rozhrania SK-NMVS a ten istý do webových služieb prostredníctvom IT softvéru.</a:t>
            </a:r>
          </a:p>
          <a:p>
            <a:pPr>
              <a:buClr>
                <a:schemeClr val="accent1"/>
              </a:buClr>
              <a:buSzPct val="85000"/>
            </a:pPr>
            <a:endParaRPr lang="sk-SK" sz="1000" b="1" dirty="0"/>
          </a:p>
          <a:p>
            <a:pPr>
              <a:buClr>
                <a:schemeClr val="accent1"/>
              </a:buClr>
              <a:buSzPct val="85000"/>
            </a:pPr>
            <a:endParaRPr lang="sk-SK" sz="1000" b="1" dirty="0"/>
          </a:p>
          <a:p>
            <a:pPr>
              <a:buClr>
                <a:schemeClr val="accent1"/>
              </a:buClr>
              <a:buSzPct val="85000"/>
            </a:pPr>
            <a:endParaRPr lang="sk-SK" sz="1000" b="1" dirty="0"/>
          </a:p>
          <a:p>
            <a:pPr>
              <a:buClr>
                <a:schemeClr val="accent1"/>
              </a:buClr>
              <a:buSzPct val="85000"/>
            </a:pPr>
            <a:endParaRPr lang="sk-SK" sz="1000" b="1" dirty="0"/>
          </a:p>
          <a:p>
            <a:pPr>
              <a:buClr>
                <a:schemeClr val="accent1"/>
              </a:buClr>
              <a:buSzPct val="85000"/>
            </a:pPr>
            <a:endParaRPr lang="sk-SK" sz="1000" b="1" dirty="0"/>
          </a:p>
          <a:p>
            <a:pPr>
              <a:buClr>
                <a:schemeClr val="accent1"/>
              </a:buClr>
              <a:buSzPct val="85000"/>
            </a:pPr>
            <a:endParaRPr lang="sk-SK" sz="1000" b="1" dirty="0"/>
          </a:p>
        </p:txBody>
      </p:sp>
      <p:sp>
        <p:nvSpPr>
          <p:cNvPr id="33" name="Zástupný objekt pre číslo snímky 32">
            <a:extLst>
              <a:ext uri="{FF2B5EF4-FFF2-40B4-BE49-F238E27FC236}">
                <a16:creationId xmlns:a16="http://schemas.microsoft.com/office/drawing/2014/main" id="{D1E2964D-87B9-4696-8184-6260B8C1C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1640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55D006-1796-4769-A76F-E8AC5D57E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Certifikácia koncových užívateľov II.</a:t>
            </a:r>
          </a:p>
        </p:txBody>
      </p:sp>
      <p:grpSp>
        <p:nvGrpSpPr>
          <p:cNvPr id="32" name="Gruppieren 18">
            <a:extLst>
              <a:ext uri="{FF2B5EF4-FFF2-40B4-BE49-F238E27FC236}">
                <a16:creationId xmlns:a16="http://schemas.microsoft.com/office/drawing/2014/main" id="{14B07756-BDFD-4F62-A0AD-1B13C36A375C}"/>
              </a:ext>
            </a:extLst>
          </p:cNvPr>
          <p:cNvGrpSpPr/>
          <p:nvPr/>
        </p:nvGrpSpPr>
        <p:grpSpPr>
          <a:xfrm>
            <a:off x="2331084" y="2243313"/>
            <a:ext cx="1623701" cy="1956676"/>
            <a:chOff x="884466" y="2886605"/>
            <a:chExt cx="1623701" cy="1289396"/>
          </a:xfrm>
        </p:grpSpPr>
        <p:sp>
          <p:nvSpPr>
            <p:cNvPr id="33" name="Rechteck 3">
              <a:extLst>
                <a:ext uri="{FF2B5EF4-FFF2-40B4-BE49-F238E27FC236}">
                  <a16:creationId xmlns:a16="http://schemas.microsoft.com/office/drawing/2014/main" id="{8F2DB141-7A4D-40D0-82D0-BB994D04EFC7}"/>
                </a:ext>
              </a:extLst>
            </p:cNvPr>
            <p:cNvSpPr/>
            <p:nvPr/>
          </p:nvSpPr>
          <p:spPr>
            <a:xfrm>
              <a:off x="884466" y="2886605"/>
              <a:ext cx="1623701" cy="12893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400" dirty="0" err="1"/>
            </a:p>
          </p:txBody>
        </p:sp>
        <p:sp>
          <p:nvSpPr>
            <p:cNvPr id="34" name="Textfeld 4">
              <a:extLst>
                <a:ext uri="{FF2B5EF4-FFF2-40B4-BE49-F238E27FC236}">
                  <a16:creationId xmlns:a16="http://schemas.microsoft.com/office/drawing/2014/main" id="{78D7CAAC-E083-4DDB-BF8E-7A2A30FBBC28}"/>
                </a:ext>
              </a:extLst>
            </p:cNvPr>
            <p:cNvSpPr txBox="1"/>
            <p:nvPr/>
          </p:nvSpPr>
          <p:spPr>
            <a:xfrm>
              <a:off x="898416" y="3363423"/>
              <a:ext cx="1595799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buClr>
                  <a:schemeClr val="accent1"/>
                </a:buClr>
                <a:buSzPct val="85000"/>
              </a:pPr>
              <a:r>
                <a:rPr lang="de-DE" sz="1800" b="1"/>
                <a:t>NMVS</a:t>
              </a:r>
            </a:p>
          </p:txBody>
        </p:sp>
      </p:grpSp>
      <p:grpSp>
        <p:nvGrpSpPr>
          <p:cNvPr id="35" name="Gruppieren 21">
            <a:extLst>
              <a:ext uri="{FF2B5EF4-FFF2-40B4-BE49-F238E27FC236}">
                <a16:creationId xmlns:a16="http://schemas.microsoft.com/office/drawing/2014/main" id="{857ACF92-8F97-4149-8800-E0FC62ED66F5}"/>
              </a:ext>
            </a:extLst>
          </p:cNvPr>
          <p:cNvGrpSpPr/>
          <p:nvPr/>
        </p:nvGrpSpPr>
        <p:grpSpPr>
          <a:xfrm>
            <a:off x="7171792" y="1951438"/>
            <a:ext cx="2307488" cy="2960524"/>
            <a:chOff x="5612876" y="579861"/>
            <a:chExt cx="1242343" cy="1792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Abgerundetes Rechteck 22">
              <a:extLst>
                <a:ext uri="{FF2B5EF4-FFF2-40B4-BE49-F238E27FC236}">
                  <a16:creationId xmlns:a16="http://schemas.microsoft.com/office/drawing/2014/main" id="{7D7851EB-BD87-499E-9CAF-B5F6C70A1EB0}"/>
                </a:ext>
              </a:extLst>
            </p:cNvPr>
            <p:cNvSpPr/>
            <p:nvPr/>
          </p:nvSpPr>
          <p:spPr>
            <a:xfrm>
              <a:off x="5634618" y="579861"/>
              <a:ext cx="1198860" cy="1792048"/>
            </a:xfrm>
            <a:prstGeom prst="roundRect">
              <a:avLst/>
            </a:prstGeom>
            <a:solidFill>
              <a:srgbClr val="D4AD4C"/>
            </a:solidFill>
            <a:ln w="3175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ot="0" spcFirstLastPara="0" vertOverflow="overflow" horzOverflow="overflow" vert="horz" wrap="square" lIns="31711" tIns="31711" rIns="31711" bIns="3171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7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704" b="0" i="0" u="none" strike="noStrike" kern="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Textfeld 23">
              <a:extLst>
                <a:ext uri="{FF2B5EF4-FFF2-40B4-BE49-F238E27FC236}">
                  <a16:creationId xmlns:a16="http://schemas.microsoft.com/office/drawing/2014/main" id="{116DEC94-233E-4E72-A082-6DDC2C4C5344}"/>
                </a:ext>
              </a:extLst>
            </p:cNvPr>
            <p:cNvSpPr txBox="1"/>
            <p:nvPr/>
          </p:nvSpPr>
          <p:spPr>
            <a:xfrm>
              <a:off x="5612876" y="598412"/>
              <a:ext cx="1242343" cy="244396"/>
            </a:xfrm>
            <a:prstGeom prst="rect">
              <a:avLst/>
            </a:prstGeom>
            <a:noFill/>
          </p:spPr>
          <p:txBody>
            <a:bodyPr vert="horz" wrap="square" lIns="63423" tIns="63423" rIns="63423" bIns="63423" rtlCol="0" anchor="ctr" anchorCtr="1">
              <a:noAutofit/>
            </a:bodyPr>
            <a:lstStyle/>
            <a:p>
              <a:pPr marL="0" marR="0" lvl="0" indent="0" defTabSz="607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</a:rPr>
                <a:t>End User</a:t>
              </a:r>
            </a:p>
          </p:txBody>
        </p:sp>
        <p:sp>
          <p:nvSpPr>
            <p:cNvPr id="38" name="Rechteck 24">
              <a:extLst>
                <a:ext uri="{FF2B5EF4-FFF2-40B4-BE49-F238E27FC236}">
                  <a16:creationId xmlns:a16="http://schemas.microsoft.com/office/drawing/2014/main" id="{090A59D5-85EA-4C76-948F-318E26B0BB5B}"/>
                </a:ext>
              </a:extLst>
            </p:cNvPr>
            <p:cNvSpPr/>
            <p:nvPr/>
          </p:nvSpPr>
          <p:spPr>
            <a:xfrm>
              <a:off x="5672503" y="842807"/>
              <a:ext cx="1092169" cy="1364090"/>
            </a:xfrm>
            <a:prstGeom prst="rect">
              <a:avLst/>
            </a:prstGeom>
            <a:solidFill>
              <a:srgbClr val="FFFFFF"/>
            </a:solidFill>
            <a:ln w="31750" cap="flat" cmpd="sng" algn="ctr">
              <a:solidFill>
                <a:srgbClr val="D9DFE4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31711" tIns="31711" rIns="31711" bIns="3171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7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704" b="0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9" name="Abgerundetes Rechteck 29">
            <a:extLst>
              <a:ext uri="{FF2B5EF4-FFF2-40B4-BE49-F238E27FC236}">
                <a16:creationId xmlns:a16="http://schemas.microsoft.com/office/drawing/2014/main" id="{748D0D93-B20C-486E-B31B-B904D333DD1E}"/>
              </a:ext>
            </a:extLst>
          </p:cNvPr>
          <p:cNvSpPr/>
          <p:nvPr/>
        </p:nvSpPr>
        <p:spPr>
          <a:xfrm>
            <a:off x="8875687" y="3163764"/>
            <a:ext cx="160372" cy="275144"/>
          </a:xfrm>
          <a:prstGeom prst="roundRect">
            <a:avLst/>
          </a:prstGeom>
          <a:solidFill>
            <a:srgbClr val="DF7221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100" b="1" err="1">
              <a:solidFill>
                <a:schemeClr val="tx1"/>
              </a:solidFill>
            </a:endParaRPr>
          </a:p>
        </p:txBody>
      </p:sp>
      <p:sp>
        <p:nvSpPr>
          <p:cNvPr id="40" name="Abgerundetes Rechteck 30">
            <a:extLst>
              <a:ext uri="{FF2B5EF4-FFF2-40B4-BE49-F238E27FC236}">
                <a16:creationId xmlns:a16="http://schemas.microsoft.com/office/drawing/2014/main" id="{18B73AC9-2E41-4D78-B997-A8CFED958C25}"/>
              </a:ext>
            </a:extLst>
          </p:cNvPr>
          <p:cNvSpPr/>
          <p:nvPr/>
        </p:nvSpPr>
        <p:spPr>
          <a:xfrm>
            <a:off x="8875687" y="3668023"/>
            <a:ext cx="160372" cy="275144"/>
          </a:xfrm>
          <a:prstGeom prst="roundRect">
            <a:avLst/>
          </a:prstGeom>
          <a:solidFill>
            <a:srgbClr val="DF7221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100" b="1" err="1">
              <a:solidFill>
                <a:schemeClr val="tx1"/>
              </a:solidFill>
            </a:endParaRPr>
          </a:p>
        </p:txBody>
      </p:sp>
      <p:sp>
        <p:nvSpPr>
          <p:cNvPr id="42" name="Rechteck 20">
            <a:extLst>
              <a:ext uri="{FF2B5EF4-FFF2-40B4-BE49-F238E27FC236}">
                <a16:creationId xmlns:a16="http://schemas.microsoft.com/office/drawing/2014/main" id="{8DE64307-F8A4-46BF-BC1C-40D87D7258E3}"/>
              </a:ext>
            </a:extLst>
          </p:cNvPr>
          <p:cNvSpPr/>
          <p:nvPr/>
        </p:nvSpPr>
        <p:spPr>
          <a:xfrm>
            <a:off x="7951967" y="2525467"/>
            <a:ext cx="1203221" cy="4603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100">
                <a:solidFill>
                  <a:schemeClr val="tx1"/>
                </a:solidFill>
              </a:rPr>
              <a:t>NMVS Web GUI</a:t>
            </a:r>
            <a:endParaRPr lang="de-DE" sz="1100" dirty="0" err="1">
              <a:solidFill>
                <a:schemeClr val="tx1"/>
              </a:solidFill>
            </a:endParaRPr>
          </a:p>
        </p:txBody>
      </p:sp>
      <p:cxnSp>
        <p:nvCxnSpPr>
          <p:cNvPr id="43" name="Gewinkelter Verbinder 45">
            <a:extLst>
              <a:ext uri="{FF2B5EF4-FFF2-40B4-BE49-F238E27FC236}">
                <a16:creationId xmlns:a16="http://schemas.microsoft.com/office/drawing/2014/main" id="{784C96EB-435D-46A4-B06F-0260D7F018DA}"/>
              </a:ext>
            </a:extLst>
          </p:cNvPr>
          <p:cNvCxnSpPr>
            <a:stCxn id="42" idx="1"/>
            <a:endCxn id="56" idx="3"/>
          </p:cNvCxnSpPr>
          <p:nvPr/>
        </p:nvCxnSpPr>
        <p:spPr>
          <a:xfrm rot="10800000" flipV="1">
            <a:off x="3943697" y="2755631"/>
            <a:ext cx="4008270" cy="239582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uppieren 12">
            <a:extLst>
              <a:ext uri="{FF2B5EF4-FFF2-40B4-BE49-F238E27FC236}">
                <a16:creationId xmlns:a16="http://schemas.microsoft.com/office/drawing/2014/main" id="{0641BF56-6B84-4D80-B814-53E78E24C971}"/>
              </a:ext>
            </a:extLst>
          </p:cNvPr>
          <p:cNvGrpSpPr/>
          <p:nvPr/>
        </p:nvGrpSpPr>
        <p:grpSpPr>
          <a:xfrm>
            <a:off x="4051915" y="3117908"/>
            <a:ext cx="118900" cy="216182"/>
            <a:chOff x="3586997" y="2106204"/>
            <a:chExt cx="350874" cy="637951"/>
          </a:xfrm>
        </p:grpSpPr>
        <p:sp>
          <p:nvSpPr>
            <p:cNvPr id="45" name="Chevron 13">
              <a:extLst>
                <a:ext uri="{FF2B5EF4-FFF2-40B4-BE49-F238E27FC236}">
                  <a16:creationId xmlns:a16="http://schemas.microsoft.com/office/drawing/2014/main" id="{50D141AC-A437-41A8-8E27-74D8139CFB17}"/>
                </a:ext>
              </a:extLst>
            </p:cNvPr>
            <p:cNvSpPr/>
            <p:nvPr/>
          </p:nvSpPr>
          <p:spPr>
            <a:xfrm rot="16200000">
              <a:off x="3459406" y="2308220"/>
              <a:ext cx="606056" cy="265814"/>
            </a:xfrm>
            <a:prstGeom prst="chevro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46" name="Ellipse 14">
              <a:extLst>
                <a:ext uri="{FF2B5EF4-FFF2-40B4-BE49-F238E27FC236}">
                  <a16:creationId xmlns:a16="http://schemas.microsoft.com/office/drawing/2014/main" id="{1BC64FA4-F413-4DCC-9EBC-9EBCDEDA422C}"/>
                </a:ext>
              </a:extLst>
            </p:cNvPr>
            <p:cNvSpPr/>
            <p:nvPr/>
          </p:nvSpPr>
          <p:spPr>
            <a:xfrm>
              <a:off x="3586997" y="2106204"/>
              <a:ext cx="350874" cy="350874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400" dirty="0" err="1"/>
            </a:p>
          </p:txBody>
        </p:sp>
        <p:sp>
          <p:nvSpPr>
            <p:cNvPr id="47" name="Ellipse 15">
              <a:extLst>
                <a:ext uri="{FF2B5EF4-FFF2-40B4-BE49-F238E27FC236}">
                  <a16:creationId xmlns:a16="http://schemas.microsoft.com/office/drawing/2014/main" id="{5E977C42-DFD5-42AE-8243-D8131C8864B8}"/>
                </a:ext>
              </a:extLst>
            </p:cNvPr>
            <p:cNvSpPr/>
            <p:nvPr/>
          </p:nvSpPr>
          <p:spPr>
            <a:xfrm>
              <a:off x="3696243" y="2233786"/>
              <a:ext cx="132382" cy="12759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400" dirty="0" err="1"/>
            </a:p>
          </p:txBody>
        </p:sp>
      </p:grpSp>
      <p:grpSp>
        <p:nvGrpSpPr>
          <p:cNvPr id="48" name="Gruppieren 8">
            <a:extLst>
              <a:ext uri="{FF2B5EF4-FFF2-40B4-BE49-F238E27FC236}">
                <a16:creationId xmlns:a16="http://schemas.microsoft.com/office/drawing/2014/main" id="{55EBBFA0-6614-467C-9FE5-412B326223D9}"/>
              </a:ext>
            </a:extLst>
          </p:cNvPr>
          <p:cNvGrpSpPr/>
          <p:nvPr/>
        </p:nvGrpSpPr>
        <p:grpSpPr>
          <a:xfrm>
            <a:off x="7576353" y="2627109"/>
            <a:ext cx="118900" cy="216182"/>
            <a:chOff x="3586997" y="2106204"/>
            <a:chExt cx="350874" cy="637951"/>
          </a:xfrm>
        </p:grpSpPr>
        <p:sp>
          <p:nvSpPr>
            <p:cNvPr id="49" name="Chevron 9">
              <a:extLst>
                <a:ext uri="{FF2B5EF4-FFF2-40B4-BE49-F238E27FC236}">
                  <a16:creationId xmlns:a16="http://schemas.microsoft.com/office/drawing/2014/main" id="{A9676FBA-48BB-4B02-92E7-01BEC3C7AC99}"/>
                </a:ext>
              </a:extLst>
            </p:cNvPr>
            <p:cNvSpPr/>
            <p:nvPr/>
          </p:nvSpPr>
          <p:spPr>
            <a:xfrm rot="16200000">
              <a:off x="3459406" y="2308220"/>
              <a:ext cx="606056" cy="265814"/>
            </a:xfrm>
            <a:prstGeom prst="chevro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50" name="Ellipse 10">
              <a:extLst>
                <a:ext uri="{FF2B5EF4-FFF2-40B4-BE49-F238E27FC236}">
                  <a16:creationId xmlns:a16="http://schemas.microsoft.com/office/drawing/2014/main" id="{26476ECC-26C8-4EAF-B0E6-BCFFD41032BD}"/>
                </a:ext>
              </a:extLst>
            </p:cNvPr>
            <p:cNvSpPr/>
            <p:nvPr/>
          </p:nvSpPr>
          <p:spPr>
            <a:xfrm>
              <a:off x="3586997" y="2106204"/>
              <a:ext cx="350874" cy="350874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400" dirty="0" err="1"/>
            </a:p>
          </p:txBody>
        </p:sp>
        <p:sp>
          <p:nvSpPr>
            <p:cNvPr id="51" name="Ellipse 11">
              <a:extLst>
                <a:ext uri="{FF2B5EF4-FFF2-40B4-BE49-F238E27FC236}">
                  <a16:creationId xmlns:a16="http://schemas.microsoft.com/office/drawing/2014/main" id="{D7360BF2-14DA-46BD-AD26-4A76FD8BAC42}"/>
                </a:ext>
              </a:extLst>
            </p:cNvPr>
            <p:cNvSpPr/>
            <p:nvPr/>
          </p:nvSpPr>
          <p:spPr>
            <a:xfrm>
              <a:off x="3696243" y="2233786"/>
              <a:ext cx="132382" cy="12759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400" dirty="0" err="1"/>
            </a:p>
          </p:txBody>
        </p:sp>
      </p:grpSp>
      <p:cxnSp>
        <p:nvCxnSpPr>
          <p:cNvPr id="52" name="Gewinkelter Verbinder 47">
            <a:extLst>
              <a:ext uri="{FF2B5EF4-FFF2-40B4-BE49-F238E27FC236}">
                <a16:creationId xmlns:a16="http://schemas.microsoft.com/office/drawing/2014/main" id="{6E486563-3CD2-460E-85B9-D57B03D68D86}"/>
              </a:ext>
            </a:extLst>
          </p:cNvPr>
          <p:cNvCxnSpPr>
            <a:stCxn id="39" idx="1"/>
            <a:endCxn id="65" idx="3"/>
          </p:cNvCxnSpPr>
          <p:nvPr/>
        </p:nvCxnSpPr>
        <p:spPr>
          <a:xfrm rot="10800000" flipV="1">
            <a:off x="8469645" y="3301335"/>
            <a:ext cx="406043" cy="469201"/>
          </a:xfrm>
          <a:prstGeom prst="bentConnector3">
            <a:avLst/>
          </a:prstGeom>
          <a:ln w="38100">
            <a:solidFill>
              <a:schemeClr val="bg1">
                <a:lumMod val="65000"/>
              </a:schemeClr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winkelter Verbinder 50">
            <a:extLst>
              <a:ext uri="{FF2B5EF4-FFF2-40B4-BE49-F238E27FC236}">
                <a16:creationId xmlns:a16="http://schemas.microsoft.com/office/drawing/2014/main" id="{35E6009F-9272-4E4E-BBB6-95788DB2963F}"/>
              </a:ext>
            </a:extLst>
          </p:cNvPr>
          <p:cNvCxnSpPr>
            <a:stCxn id="40" idx="1"/>
            <a:endCxn id="65" idx="3"/>
          </p:cNvCxnSpPr>
          <p:nvPr/>
        </p:nvCxnSpPr>
        <p:spPr>
          <a:xfrm rot="10800000">
            <a:off x="8469645" y="3770537"/>
            <a:ext cx="406043" cy="35058"/>
          </a:xfrm>
          <a:prstGeom prst="bentConnector3">
            <a:avLst/>
          </a:prstGeom>
          <a:ln w="38100">
            <a:solidFill>
              <a:schemeClr val="bg1">
                <a:lumMod val="65000"/>
              </a:schemeClr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winkelter Verbinder 53">
            <a:extLst>
              <a:ext uri="{FF2B5EF4-FFF2-40B4-BE49-F238E27FC236}">
                <a16:creationId xmlns:a16="http://schemas.microsoft.com/office/drawing/2014/main" id="{15D7C52A-8141-43CE-A1C2-E97517E1836E}"/>
              </a:ext>
            </a:extLst>
          </p:cNvPr>
          <p:cNvCxnSpPr>
            <a:cxnSpLocks/>
            <a:endCxn id="65" idx="3"/>
          </p:cNvCxnSpPr>
          <p:nvPr/>
        </p:nvCxnSpPr>
        <p:spPr>
          <a:xfrm rot="10800000">
            <a:off x="8469645" y="3770538"/>
            <a:ext cx="406043" cy="557035"/>
          </a:xfrm>
          <a:prstGeom prst="bentConnector3">
            <a:avLst/>
          </a:prstGeom>
          <a:ln w="38100">
            <a:solidFill>
              <a:schemeClr val="bg1">
                <a:lumMod val="65000"/>
              </a:schemeClr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feld 57">
            <a:extLst>
              <a:ext uri="{FF2B5EF4-FFF2-40B4-BE49-F238E27FC236}">
                <a16:creationId xmlns:a16="http://schemas.microsoft.com/office/drawing/2014/main" id="{4D30AF26-7037-4B3E-8D68-C5D79C3F7DB2}"/>
              </a:ext>
            </a:extLst>
          </p:cNvPr>
          <p:cNvSpPr txBox="1"/>
          <p:nvPr/>
        </p:nvSpPr>
        <p:spPr>
          <a:xfrm>
            <a:off x="320203" y="5042236"/>
            <a:ext cx="11045899" cy="2608406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1"/>
              </a:buClr>
              <a:buSzPct val="85000"/>
            </a:pPr>
            <a:r>
              <a:rPr lang="sk-SK" sz="1400" b="1" dirty="0"/>
              <a:t>Jedna spoločnosť, Jedna fyzická poloha, Jeden užívateľ SK-NMVS, Viacero vnútorných koncových bodov</a:t>
            </a:r>
          </a:p>
          <a:p>
            <a:pPr>
              <a:buClr>
                <a:schemeClr val="accent1"/>
              </a:buClr>
              <a:buSzPct val="85000"/>
            </a:pPr>
            <a:endParaRPr lang="sk-SK" sz="1100" b="1" dirty="0"/>
          </a:p>
          <a:p>
            <a:pPr>
              <a:buClr>
                <a:schemeClr val="accent1"/>
              </a:buClr>
              <a:buSzPct val="85000"/>
            </a:pPr>
            <a:r>
              <a:rPr lang="sk-SK" sz="1050" b="1" dirty="0">
                <a:latin typeface="Arial" panose="020B0604020202020204" pitchFamily="34" charset="0"/>
                <a:cs typeface="Arial" panose="020B0604020202020204" pitchFamily="34" charset="0"/>
              </a:rPr>
              <a:t>Scenár</a:t>
            </a:r>
            <a:r>
              <a:rPr lang="sk-SK" sz="105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Clr>
                <a:schemeClr val="accent1"/>
              </a:buClr>
              <a:buSzPct val="85000"/>
            </a:pPr>
            <a:r>
              <a:rPr lang="sk-SK" sz="1050" dirty="0">
                <a:latin typeface="Arial" panose="020B0604020202020204" pitchFamily="34" charset="0"/>
                <a:cs typeface="Arial" panose="020B0604020202020204" pitchFamily="34" charset="0"/>
              </a:rPr>
              <a:t>- Existuje jedna spoločnosť ta má jedného koncového užívateľa s nasledujúcimi povereniami SK-NMVS: </a:t>
            </a:r>
            <a:br>
              <a:rPr lang="sk-SK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1050" dirty="0">
                <a:latin typeface="Arial" panose="020B0604020202020204" pitchFamily="34" charset="0"/>
                <a:cs typeface="Arial" panose="020B0604020202020204" pitchFamily="34" charset="0"/>
              </a:rPr>
              <a:t>  Jeden certifikát (C), id klienta (id skupiny používateľov) = </a:t>
            </a:r>
            <a:r>
              <a:rPr lang="sk-SK" sz="1050" dirty="0" err="1">
                <a:latin typeface="Arial" panose="020B0604020202020204" pitchFamily="34" charset="0"/>
                <a:cs typeface="Arial" panose="020B0604020202020204" pitchFamily="34" charset="0"/>
              </a:rPr>
              <a:t>Lek</a:t>
            </a:r>
            <a:r>
              <a:rPr lang="sk-SK" sz="1050" dirty="0">
                <a:latin typeface="Arial" panose="020B0604020202020204" pitchFamily="34" charset="0"/>
                <a:cs typeface="Arial" panose="020B0604020202020204" pitchFamily="34" charset="0"/>
              </a:rPr>
              <a:t>-BA, user id = 63-34002944-A0001</a:t>
            </a:r>
          </a:p>
          <a:p>
            <a:pPr>
              <a:buClr>
                <a:schemeClr val="accent1"/>
              </a:buClr>
              <a:buSzPct val="85000"/>
            </a:pPr>
            <a:r>
              <a:rPr lang="sk-SK" sz="1050" dirty="0">
                <a:latin typeface="Arial" panose="020B0604020202020204" pitchFamily="34" charset="0"/>
                <a:cs typeface="Arial" panose="020B0604020202020204" pitchFamily="34" charset="0"/>
              </a:rPr>
              <a:t>- Koncový užívateľ má niekoľko pokladní s rovnakým softvérom</a:t>
            </a:r>
          </a:p>
          <a:p>
            <a:pPr>
              <a:buClr>
                <a:schemeClr val="accent1"/>
              </a:buClr>
              <a:buSzPct val="85000"/>
            </a:pPr>
            <a:r>
              <a:rPr lang="sk-SK" sz="1050" dirty="0">
                <a:latin typeface="Arial" panose="020B0604020202020204" pitchFamily="34" charset="0"/>
                <a:cs typeface="Arial" panose="020B0604020202020204" pitchFamily="34" charset="0"/>
              </a:rPr>
              <a:t>- Existuje interný server (tzv. „</a:t>
            </a:r>
            <a:r>
              <a:rPr lang="sk-SK" sz="1050" dirty="0" err="1">
                <a:latin typeface="Arial" panose="020B0604020202020204" pitchFamily="34" charset="0"/>
                <a:cs typeface="Arial" panose="020B0604020202020204" pitchFamily="34" charset="0"/>
              </a:rPr>
              <a:t>Kumulátor</a:t>
            </a:r>
            <a:r>
              <a:rPr lang="sk-SK" sz="1050" dirty="0">
                <a:latin typeface="Arial" panose="020B0604020202020204" pitchFamily="34" charset="0"/>
                <a:cs typeface="Arial" panose="020B0604020202020204" pitchFamily="34" charset="0"/>
              </a:rPr>
              <a:t>"), ktorý komunikuje s SK-NMVS. Konečné body e1, e2, e3 komunikujú interne s </a:t>
            </a:r>
            <a:r>
              <a:rPr lang="sk-SK" sz="1050" dirty="0" err="1">
                <a:latin typeface="Arial" panose="020B0604020202020204" pitchFamily="34" charset="0"/>
                <a:cs typeface="Arial" panose="020B0604020202020204" pitchFamily="34" charset="0"/>
              </a:rPr>
              <a:t>Kumulátorom</a:t>
            </a:r>
            <a:r>
              <a:rPr lang="sk-SK" sz="10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chemeClr val="accent1"/>
              </a:buClr>
              <a:buSzPct val="85000"/>
            </a:pPr>
            <a:endParaRPr lang="sk-SK" sz="1100" b="1" dirty="0"/>
          </a:p>
          <a:p>
            <a:pPr>
              <a:buClr>
                <a:schemeClr val="accent1"/>
              </a:buClr>
              <a:buSzPct val="85000"/>
            </a:pPr>
            <a:r>
              <a:rPr lang="sk-SK" sz="1050" b="1" dirty="0">
                <a:latin typeface="Arial" panose="020B0604020202020204" pitchFamily="34" charset="0"/>
                <a:cs typeface="Arial" panose="020B0604020202020204" pitchFamily="34" charset="0"/>
              </a:rPr>
              <a:t>Pravidlá:</a:t>
            </a:r>
          </a:p>
          <a:p>
            <a:pPr>
              <a:buClr>
                <a:schemeClr val="accent1"/>
              </a:buClr>
              <a:buSzPct val="85000"/>
            </a:pPr>
            <a:r>
              <a:rPr lang="sk-SK" sz="1050" dirty="0">
                <a:latin typeface="Arial" panose="020B0604020202020204" pitchFamily="34" charset="0"/>
                <a:cs typeface="Arial" panose="020B0604020202020204" pitchFamily="34" charset="0"/>
              </a:rPr>
              <a:t>- Koncový používateľ používa kópie toho istého certifikátu (C) do webového grafického rozhrania NMVS a ten istý do webových služieb prostredníctvom IT softvéru.</a:t>
            </a:r>
          </a:p>
          <a:p>
            <a:pPr>
              <a:buClr>
                <a:schemeClr val="accent1"/>
              </a:buClr>
              <a:buSzPct val="85000"/>
            </a:pPr>
            <a:endParaRPr lang="sk-SK" sz="1000" b="1" dirty="0"/>
          </a:p>
          <a:p>
            <a:pPr>
              <a:buClr>
                <a:schemeClr val="accent1"/>
              </a:buClr>
              <a:buSzPct val="85000"/>
            </a:pPr>
            <a:endParaRPr lang="sk-SK" sz="1000" b="1" dirty="0"/>
          </a:p>
          <a:p>
            <a:pPr>
              <a:buClr>
                <a:schemeClr val="accent1"/>
              </a:buClr>
              <a:buSzPct val="85000"/>
            </a:pPr>
            <a:endParaRPr lang="sk-SK" sz="1000" b="1" dirty="0"/>
          </a:p>
          <a:p>
            <a:pPr>
              <a:buClr>
                <a:schemeClr val="accent1"/>
              </a:buClr>
              <a:buSzPct val="85000"/>
            </a:pPr>
            <a:endParaRPr lang="sk-SK" sz="1000" b="1" dirty="0"/>
          </a:p>
          <a:p>
            <a:pPr>
              <a:buClr>
                <a:schemeClr val="accent1"/>
              </a:buClr>
              <a:buSzPct val="85000"/>
            </a:pPr>
            <a:endParaRPr lang="sk-SK" sz="1000" b="1" dirty="0"/>
          </a:p>
          <a:p>
            <a:pPr>
              <a:buClr>
                <a:schemeClr val="accent1"/>
              </a:buClr>
              <a:buSzPct val="85000"/>
            </a:pPr>
            <a:endParaRPr lang="sk-SK" sz="1000" b="1" dirty="0"/>
          </a:p>
        </p:txBody>
      </p:sp>
      <p:sp>
        <p:nvSpPr>
          <p:cNvPr id="56" name="Rechteck 58">
            <a:extLst>
              <a:ext uri="{FF2B5EF4-FFF2-40B4-BE49-F238E27FC236}">
                <a16:creationId xmlns:a16="http://schemas.microsoft.com/office/drawing/2014/main" id="{C1F695FA-CE2A-4553-B643-9F488A2E8801}"/>
              </a:ext>
            </a:extLst>
          </p:cNvPr>
          <p:cNvSpPr/>
          <p:nvPr/>
        </p:nvSpPr>
        <p:spPr>
          <a:xfrm>
            <a:off x="3607449" y="2780181"/>
            <a:ext cx="336248" cy="430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de-DE" sz="1400" dirty="0" err="1"/>
          </a:p>
        </p:txBody>
      </p:sp>
      <p:sp>
        <p:nvSpPr>
          <p:cNvPr id="57" name="Rechteck 62">
            <a:extLst>
              <a:ext uri="{FF2B5EF4-FFF2-40B4-BE49-F238E27FC236}">
                <a16:creationId xmlns:a16="http://schemas.microsoft.com/office/drawing/2014/main" id="{BE8A128D-49CA-49FB-BBAB-473D4BA15884}"/>
              </a:ext>
            </a:extLst>
          </p:cNvPr>
          <p:cNvSpPr/>
          <p:nvPr/>
        </p:nvSpPr>
        <p:spPr>
          <a:xfrm>
            <a:off x="3618537" y="3249506"/>
            <a:ext cx="336248" cy="430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de-DE" sz="1400" dirty="0" err="1"/>
          </a:p>
        </p:txBody>
      </p:sp>
      <p:sp>
        <p:nvSpPr>
          <p:cNvPr id="58" name="Textfeld 68">
            <a:extLst>
              <a:ext uri="{FF2B5EF4-FFF2-40B4-BE49-F238E27FC236}">
                <a16:creationId xmlns:a16="http://schemas.microsoft.com/office/drawing/2014/main" id="{997997D2-BA1F-416F-8749-7279F08093A4}"/>
              </a:ext>
            </a:extLst>
          </p:cNvPr>
          <p:cNvSpPr txBox="1"/>
          <p:nvPr/>
        </p:nvSpPr>
        <p:spPr>
          <a:xfrm>
            <a:off x="7221249" y="2622686"/>
            <a:ext cx="339195" cy="215444"/>
          </a:xfrm>
          <a:prstGeom prst="rect">
            <a:avLst/>
          </a:prstGeom>
          <a:solidFill>
            <a:srgbClr val="FFFFFF">
              <a:alpha val="65098"/>
            </a:srgbClr>
          </a:solidFill>
          <a:ln w="3175"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1"/>
              </a:buClr>
              <a:buSzPct val="85000"/>
            </a:pPr>
            <a:r>
              <a:rPr lang="de-DE" sz="1400" b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(C)</a:t>
            </a:r>
          </a:p>
        </p:txBody>
      </p:sp>
      <p:sp>
        <p:nvSpPr>
          <p:cNvPr id="59" name="Textfeld 72">
            <a:extLst>
              <a:ext uri="{FF2B5EF4-FFF2-40B4-BE49-F238E27FC236}">
                <a16:creationId xmlns:a16="http://schemas.microsoft.com/office/drawing/2014/main" id="{C2C12174-FD26-4938-A320-9FBD38B8E9DC}"/>
              </a:ext>
            </a:extLst>
          </p:cNvPr>
          <p:cNvSpPr txBox="1"/>
          <p:nvPr/>
        </p:nvSpPr>
        <p:spPr>
          <a:xfrm>
            <a:off x="4242902" y="3091556"/>
            <a:ext cx="412987" cy="215444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1"/>
              </a:buClr>
              <a:buSzPct val="85000"/>
            </a:pPr>
            <a:r>
              <a:rPr lang="de-DE" sz="1400" b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(C)</a:t>
            </a:r>
          </a:p>
        </p:txBody>
      </p:sp>
      <p:sp>
        <p:nvSpPr>
          <p:cNvPr id="60" name="Textfeld 73">
            <a:extLst>
              <a:ext uri="{FF2B5EF4-FFF2-40B4-BE49-F238E27FC236}">
                <a16:creationId xmlns:a16="http://schemas.microsoft.com/office/drawing/2014/main" id="{C99C8FB0-E8E2-43D7-952B-BFB579D04FE1}"/>
              </a:ext>
            </a:extLst>
          </p:cNvPr>
          <p:cNvSpPr txBox="1"/>
          <p:nvPr/>
        </p:nvSpPr>
        <p:spPr>
          <a:xfrm>
            <a:off x="9106425" y="3209002"/>
            <a:ext cx="257407" cy="184666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1"/>
              </a:buClr>
              <a:buSzPct val="85000"/>
            </a:pPr>
            <a:r>
              <a:rPr lang="de-DE" sz="1200"/>
              <a:t>e1</a:t>
            </a:r>
            <a:endParaRPr lang="de-DE" sz="1200" dirty="0" err="1"/>
          </a:p>
        </p:txBody>
      </p:sp>
      <p:sp>
        <p:nvSpPr>
          <p:cNvPr id="61" name="Textfeld 74">
            <a:extLst>
              <a:ext uri="{FF2B5EF4-FFF2-40B4-BE49-F238E27FC236}">
                <a16:creationId xmlns:a16="http://schemas.microsoft.com/office/drawing/2014/main" id="{D3CA79F6-053B-4AF3-B2AE-2B1017B30DB6}"/>
              </a:ext>
            </a:extLst>
          </p:cNvPr>
          <p:cNvSpPr txBox="1"/>
          <p:nvPr/>
        </p:nvSpPr>
        <p:spPr>
          <a:xfrm>
            <a:off x="9114986" y="3705856"/>
            <a:ext cx="257407" cy="184666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1"/>
              </a:buClr>
              <a:buSzPct val="85000"/>
            </a:pPr>
            <a:r>
              <a:rPr lang="de-DE" sz="1200"/>
              <a:t>e2</a:t>
            </a:r>
            <a:endParaRPr lang="de-DE" sz="1200" dirty="0" err="1"/>
          </a:p>
        </p:txBody>
      </p:sp>
      <p:sp>
        <p:nvSpPr>
          <p:cNvPr id="62" name="Textfeld 75">
            <a:extLst>
              <a:ext uri="{FF2B5EF4-FFF2-40B4-BE49-F238E27FC236}">
                <a16:creationId xmlns:a16="http://schemas.microsoft.com/office/drawing/2014/main" id="{4DD86E25-5154-4231-8A51-27E2076C60A2}"/>
              </a:ext>
            </a:extLst>
          </p:cNvPr>
          <p:cNvSpPr txBox="1"/>
          <p:nvPr/>
        </p:nvSpPr>
        <p:spPr>
          <a:xfrm>
            <a:off x="9114986" y="4220881"/>
            <a:ext cx="257407" cy="184666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1"/>
              </a:buClr>
              <a:buSzPct val="85000"/>
            </a:pPr>
            <a:r>
              <a:rPr lang="de-DE" sz="1200"/>
              <a:t>e3</a:t>
            </a:r>
            <a:endParaRPr lang="de-DE" sz="1200" dirty="0" err="1"/>
          </a:p>
        </p:txBody>
      </p:sp>
      <p:sp>
        <p:nvSpPr>
          <p:cNvPr id="65" name="Textfeld 56">
            <a:extLst>
              <a:ext uri="{FF2B5EF4-FFF2-40B4-BE49-F238E27FC236}">
                <a16:creationId xmlns:a16="http://schemas.microsoft.com/office/drawing/2014/main" id="{15DFD059-7257-44E4-8062-1360A5148C2D}"/>
              </a:ext>
            </a:extLst>
          </p:cNvPr>
          <p:cNvSpPr txBox="1"/>
          <p:nvPr/>
        </p:nvSpPr>
        <p:spPr>
          <a:xfrm>
            <a:off x="7879640" y="3393668"/>
            <a:ext cx="590004" cy="753737"/>
          </a:xfrm>
          <a:prstGeom prst="rect">
            <a:avLst/>
          </a:prstGeom>
          <a:solidFill>
            <a:srgbClr val="EFE019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1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Internal</a:t>
            </a:r>
            <a:b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Server</a:t>
            </a:r>
            <a:endParaRPr lang="de-DE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66" name="Gewinkelter Verbinder 60">
            <a:extLst>
              <a:ext uri="{FF2B5EF4-FFF2-40B4-BE49-F238E27FC236}">
                <a16:creationId xmlns:a16="http://schemas.microsoft.com/office/drawing/2014/main" id="{35CF6962-833A-4905-A50F-7933446AB3DE}"/>
              </a:ext>
            </a:extLst>
          </p:cNvPr>
          <p:cNvCxnSpPr>
            <a:stCxn id="65" idx="1"/>
            <a:endCxn id="57" idx="3"/>
          </p:cNvCxnSpPr>
          <p:nvPr/>
        </p:nvCxnSpPr>
        <p:spPr>
          <a:xfrm rot="10800000">
            <a:off x="3954786" y="3464539"/>
            <a:ext cx="3924855" cy="30599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uppieren 78">
            <a:extLst>
              <a:ext uri="{FF2B5EF4-FFF2-40B4-BE49-F238E27FC236}">
                <a16:creationId xmlns:a16="http://schemas.microsoft.com/office/drawing/2014/main" id="{B0428FCA-50A0-4B19-B0F2-35FCE40633B4}"/>
              </a:ext>
            </a:extLst>
          </p:cNvPr>
          <p:cNvGrpSpPr/>
          <p:nvPr/>
        </p:nvGrpSpPr>
        <p:grpSpPr>
          <a:xfrm>
            <a:off x="7583789" y="3649301"/>
            <a:ext cx="118900" cy="216182"/>
            <a:chOff x="3586997" y="2106204"/>
            <a:chExt cx="350874" cy="637951"/>
          </a:xfrm>
        </p:grpSpPr>
        <p:sp>
          <p:nvSpPr>
            <p:cNvPr id="68" name="Chevron 79">
              <a:extLst>
                <a:ext uri="{FF2B5EF4-FFF2-40B4-BE49-F238E27FC236}">
                  <a16:creationId xmlns:a16="http://schemas.microsoft.com/office/drawing/2014/main" id="{013636CA-B062-4604-9EF2-021EEDF7561E}"/>
                </a:ext>
              </a:extLst>
            </p:cNvPr>
            <p:cNvSpPr/>
            <p:nvPr/>
          </p:nvSpPr>
          <p:spPr>
            <a:xfrm rot="16200000">
              <a:off x="3459406" y="2308220"/>
              <a:ext cx="606056" cy="265814"/>
            </a:xfrm>
            <a:prstGeom prst="chevro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9" name="Ellipse 80">
              <a:extLst>
                <a:ext uri="{FF2B5EF4-FFF2-40B4-BE49-F238E27FC236}">
                  <a16:creationId xmlns:a16="http://schemas.microsoft.com/office/drawing/2014/main" id="{3DC32684-3967-4225-95F8-110E2D67C8F2}"/>
                </a:ext>
              </a:extLst>
            </p:cNvPr>
            <p:cNvSpPr/>
            <p:nvPr/>
          </p:nvSpPr>
          <p:spPr>
            <a:xfrm>
              <a:off x="3586997" y="2106204"/>
              <a:ext cx="350874" cy="350874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400" dirty="0" err="1"/>
            </a:p>
          </p:txBody>
        </p:sp>
        <p:sp>
          <p:nvSpPr>
            <p:cNvPr id="70" name="Ellipse 81">
              <a:extLst>
                <a:ext uri="{FF2B5EF4-FFF2-40B4-BE49-F238E27FC236}">
                  <a16:creationId xmlns:a16="http://schemas.microsoft.com/office/drawing/2014/main" id="{4EDEEE40-9933-4FF5-BE3B-CB730D2A5785}"/>
                </a:ext>
              </a:extLst>
            </p:cNvPr>
            <p:cNvSpPr/>
            <p:nvPr/>
          </p:nvSpPr>
          <p:spPr>
            <a:xfrm>
              <a:off x="3696243" y="2233786"/>
              <a:ext cx="132382" cy="12759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400" dirty="0" err="1"/>
            </a:p>
          </p:txBody>
        </p:sp>
      </p:grpSp>
      <p:sp>
        <p:nvSpPr>
          <p:cNvPr id="71" name="Textfeld 82">
            <a:extLst>
              <a:ext uri="{FF2B5EF4-FFF2-40B4-BE49-F238E27FC236}">
                <a16:creationId xmlns:a16="http://schemas.microsoft.com/office/drawing/2014/main" id="{A111C7C9-3286-41F5-9723-45DC709CDD93}"/>
              </a:ext>
            </a:extLst>
          </p:cNvPr>
          <p:cNvSpPr txBox="1"/>
          <p:nvPr/>
        </p:nvSpPr>
        <p:spPr>
          <a:xfrm>
            <a:off x="7202413" y="3644878"/>
            <a:ext cx="365467" cy="215444"/>
          </a:xfrm>
          <a:prstGeom prst="rect">
            <a:avLst/>
          </a:prstGeom>
          <a:solidFill>
            <a:srgbClr val="FFFFFF">
              <a:alpha val="65098"/>
            </a:srgbClr>
          </a:solidFill>
          <a:ln w="3175"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1"/>
              </a:buClr>
              <a:buSzPct val="85000"/>
            </a:pPr>
            <a:r>
              <a:rPr lang="de-DE" sz="1400" b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(C)</a:t>
            </a:r>
          </a:p>
        </p:txBody>
      </p:sp>
      <p:sp>
        <p:nvSpPr>
          <p:cNvPr id="72" name="Legende mit Linie 1 2">
            <a:extLst>
              <a:ext uri="{FF2B5EF4-FFF2-40B4-BE49-F238E27FC236}">
                <a16:creationId xmlns:a16="http://schemas.microsoft.com/office/drawing/2014/main" id="{AB39778A-08F1-4286-9C7F-E34849F16625}"/>
              </a:ext>
            </a:extLst>
          </p:cNvPr>
          <p:cNvSpPr/>
          <p:nvPr/>
        </p:nvSpPr>
        <p:spPr>
          <a:xfrm>
            <a:off x="9820275" y="2290918"/>
            <a:ext cx="1895475" cy="913463"/>
          </a:xfrm>
          <a:prstGeom prst="borderCallout1">
            <a:avLst>
              <a:gd name="adj1" fmla="val 50661"/>
              <a:gd name="adj2" fmla="val -2805"/>
              <a:gd name="adj3" fmla="val 105120"/>
              <a:gd name="adj4" fmla="val -77026"/>
            </a:avLst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Kumulátor</a:t>
            </a:r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musí</a:t>
            </a:r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zabezpečiť</a:t>
            </a:r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de-DE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aby</a:t>
            </a:r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odpovede</a:t>
            </a:r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na </a:t>
            </a:r>
            <a:r>
              <a:rPr lang="de-DE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transakcie</a:t>
            </a:r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boli</a:t>
            </a:r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odoslané</a:t>
            </a:r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späť</a:t>
            </a:r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</a:t>
            </a:r>
            <a:r>
              <a:rPr lang="de-DE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správnych</a:t>
            </a:r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koncových</a:t>
            </a:r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bodov</a:t>
            </a:r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73" name="BlokTextu 72">
            <a:extLst>
              <a:ext uri="{FF2B5EF4-FFF2-40B4-BE49-F238E27FC236}">
                <a16:creationId xmlns:a16="http://schemas.microsoft.com/office/drawing/2014/main" id="{40A9ED7C-B4D9-494D-9CF4-CF5703781564}"/>
              </a:ext>
            </a:extLst>
          </p:cNvPr>
          <p:cNvSpPr txBox="1"/>
          <p:nvPr/>
        </p:nvSpPr>
        <p:spPr>
          <a:xfrm>
            <a:off x="7766190" y="4134749"/>
            <a:ext cx="8787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b="1" dirty="0" err="1"/>
              <a:t>Kumulátor</a:t>
            </a:r>
            <a:endParaRPr lang="sk-SK" sz="1100" b="1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D941BDC9-80F7-4AFA-A893-524AE6311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8</a:t>
            </a:fld>
            <a:endParaRPr lang="sk-SK"/>
          </a:p>
        </p:txBody>
      </p:sp>
      <p:sp>
        <p:nvSpPr>
          <p:cNvPr id="74" name="Abgerundetes Rechteck 30">
            <a:extLst>
              <a:ext uri="{FF2B5EF4-FFF2-40B4-BE49-F238E27FC236}">
                <a16:creationId xmlns:a16="http://schemas.microsoft.com/office/drawing/2014/main" id="{7D7D75BF-8B52-4AC8-AE7A-82F214FD9C25}"/>
              </a:ext>
            </a:extLst>
          </p:cNvPr>
          <p:cNvSpPr/>
          <p:nvPr/>
        </p:nvSpPr>
        <p:spPr>
          <a:xfrm>
            <a:off x="8901883" y="4166272"/>
            <a:ext cx="160372" cy="275144"/>
          </a:xfrm>
          <a:prstGeom prst="roundRect">
            <a:avLst/>
          </a:prstGeom>
          <a:solidFill>
            <a:srgbClr val="DF7221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100" b="1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998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06B103-BF05-48B4-AE20-3E59FA09E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Agenda</a:t>
            </a:r>
          </a:p>
        </p:txBody>
      </p:sp>
      <p:sp>
        <p:nvSpPr>
          <p:cNvPr id="3" name="Rechteck 1">
            <a:extLst>
              <a:ext uri="{FF2B5EF4-FFF2-40B4-BE49-F238E27FC236}">
                <a16:creationId xmlns:a16="http://schemas.microsoft.com/office/drawing/2014/main" id="{6D0BD81D-EB17-489F-9FB0-874D232AC8BB}"/>
              </a:ext>
            </a:extLst>
          </p:cNvPr>
          <p:cNvSpPr/>
          <p:nvPr/>
        </p:nvSpPr>
        <p:spPr>
          <a:xfrm>
            <a:off x="780083" y="3872833"/>
            <a:ext cx="10753921" cy="357099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D9DF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1728" tIns="31728" rIns="31728" bIns="31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05" cap="all"/>
          </a:p>
        </p:txBody>
      </p:sp>
      <p:sp>
        <p:nvSpPr>
          <p:cNvPr id="4" name="Rechteck 2">
            <a:extLst>
              <a:ext uri="{FF2B5EF4-FFF2-40B4-BE49-F238E27FC236}">
                <a16:creationId xmlns:a16="http://schemas.microsoft.com/office/drawing/2014/main" id="{5CAB4B0D-D9BE-4FFF-A968-8CF956084634}"/>
              </a:ext>
            </a:extLst>
          </p:cNvPr>
          <p:cNvSpPr/>
          <p:nvPr/>
        </p:nvSpPr>
        <p:spPr>
          <a:xfrm>
            <a:off x="855584" y="2780668"/>
            <a:ext cx="10882261" cy="4903386"/>
          </a:xfrm>
          <a:prstGeom prst="rect">
            <a:avLst/>
          </a:prstGeom>
        </p:spPr>
        <p:txBody>
          <a:bodyPr wrap="square" lIns="80444" tIns="40223" rIns="80444" bIns="40223">
            <a:spAutoFit/>
          </a:bodyPr>
          <a:lstStyle/>
          <a:p>
            <a:pPr marL="249090" indent="-2490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116" dirty="0">
                <a:solidFill>
                  <a:schemeClr val="accent2">
                    <a:lumMod val="10000"/>
                  </a:schemeClr>
                </a:solidFill>
              </a:rPr>
              <a:t>Základná štruktúra systému</a:t>
            </a:r>
            <a:endParaRPr lang="de-DE" sz="2116" dirty="0">
              <a:solidFill>
                <a:schemeClr val="accent2">
                  <a:lumMod val="10000"/>
                </a:schemeClr>
              </a:solidFill>
            </a:endParaRPr>
          </a:p>
          <a:p>
            <a:pPr marL="249090" indent="-2490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116" dirty="0">
                <a:solidFill>
                  <a:schemeClr val="accent2">
                    <a:lumMod val="10000"/>
                  </a:schemeClr>
                </a:solidFill>
              </a:rPr>
              <a:t>Certifikácia koncových užívateľov</a:t>
            </a:r>
            <a:endParaRPr lang="de-DE" sz="2116" dirty="0">
              <a:solidFill>
                <a:schemeClr val="accent2">
                  <a:lumMod val="10000"/>
                </a:schemeClr>
              </a:solidFill>
            </a:endParaRPr>
          </a:p>
          <a:p>
            <a:pPr marL="249090" indent="-2490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116" dirty="0">
                <a:solidFill>
                  <a:schemeClr val="accent2">
                    <a:lumMod val="10000"/>
                  </a:schemeClr>
                </a:solidFill>
              </a:rPr>
              <a:t>Web Services</a:t>
            </a:r>
          </a:p>
          <a:p>
            <a:pPr marL="249090" indent="-2490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116" dirty="0">
                <a:solidFill>
                  <a:schemeClr val="accent2">
                    <a:lumMod val="10000"/>
                  </a:schemeClr>
                </a:solidFill>
              </a:rPr>
              <a:t>Proces pripojenia koncových užívateľov do SK-NMVS</a:t>
            </a:r>
          </a:p>
          <a:p>
            <a:pPr marL="249090" indent="-2490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116" dirty="0" err="1">
                <a:solidFill>
                  <a:schemeClr val="accent2">
                    <a:lumMod val="10000"/>
                  </a:schemeClr>
                </a:solidFill>
              </a:rPr>
              <a:t>Baseline</a:t>
            </a:r>
            <a:r>
              <a:rPr lang="sk-SK" sz="2116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sk-SK" sz="2116" dirty="0" err="1">
                <a:solidFill>
                  <a:schemeClr val="accent2">
                    <a:lumMod val="10000"/>
                  </a:schemeClr>
                </a:solidFill>
              </a:rPr>
              <a:t>testing</a:t>
            </a:r>
            <a:endParaRPr lang="de-DE" sz="2116" dirty="0">
              <a:solidFill>
                <a:schemeClr val="accent2">
                  <a:lumMod val="10000"/>
                </a:schemeClr>
              </a:solidFill>
            </a:endParaRPr>
          </a:p>
          <a:p>
            <a:pPr marL="249090" indent="-24909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116" dirty="0">
              <a:solidFill>
                <a:schemeClr val="accent2">
                  <a:lumMod val="10000"/>
                </a:schemeClr>
              </a:solidFill>
            </a:endParaRPr>
          </a:p>
          <a:p>
            <a:pPr marL="249090" indent="-24909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116" dirty="0">
              <a:solidFill>
                <a:schemeClr val="accent2">
                  <a:lumMod val="10000"/>
                </a:schemeClr>
              </a:solidFill>
            </a:endParaRPr>
          </a:p>
          <a:p>
            <a:pPr marL="249090" indent="-24909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116" dirty="0">
              <a:solidFill>
                <a:schemeClr val="accent2">
                  <a:lumMod val="10000"/>
                </a:schemeClr>
              </a:solidFill>
            </a:endParaRPr>
          </a:p>
          <a:p>
            <a:pPr marL="249090" indent="-24909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116" dirty="0">
              <a:solidFill>
                <a:schemeClr val="accent2">
                  <a:lumMod val="10000"/>
                </a:schemeClr>
              </a:solidFill>
            </a:endParaRPr>
          </a:p>
          <a:p>
            <a:pPr marL="249090" indent="-24909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116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BC57D8F-C30C-42EB-9B02-CE162029F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24734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 − zasadacia miestnosť">
  <a:themeElements>
    <a:clrScheme name="Ión − zasadacia miestnosť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ón − zasadacia miestnosť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ón − zasadacia miestnosť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10720</TotalTime>
  <Words>1090</Words>
  <Application>Microsoft Office PowerPoint</Application>
  <PresentationFormat>Širokouhlá</PresentationFormat>
  <Paragraphs>358</Paragraphs>
  <Slides>34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snímok</vt:lpstr>
      </vt:variant>
      <vt:variant>
        <vt:i4>34</vt:i4>
      </vt:variant>
    </vt:vector>
  </HeadingPairs>
  <TitlesOfParts>
    <vt:vector size="41" baseType="lpstr">
      <vt:lpstr>Arial</vt:lpstr>
      <vt:lpstr>Calibri</vt:lpstr>
      <vt:lpstr>Century Gothic</vt:lpstr>
      <vt:lpstr>Wingdings 3</vt:lpstr>
      <vt:lpstr>Ión − zasadacia miestnosť</vt:lpstr>
      <vt:lpstr>Acrobat Document</vt:lpstr>
      <vt:lpstr>Worksheet</vt:lpstr>
      <vt:lpstr>Proces pripojenia a verifikácie LP</vt:lpstr>
      <vt:lpstr>SWS PORTAL pre IT Dodávateľov</vt:lpstr>
      <vt:lpstr>Agenda</vt:lpstr>
      <vt:lpstr>Celkové prostredie systému</vt:lpstr>
      <vt:lpstr>Agenda</vt:lpstr>
      <vt:lpstr>Základné možnosti certifikácie koncových užívateľov</vt:lpstr>
      <vt:lpstr>Certifikácia koncových užívateľov I.</vt:lpstr>
      <vt:lpstr>Certifikácia koncových užívateľov II.</vt:lpstr>
      <vt:lpstr>Agenda</vt:lpstr>
      <vt:lpstr>Aký môže byť status pri každej krabičke LP?</vt:lpstr>
      <vt:lpstr>Základné typy transakcií</vt:lpstr>
      <vt:lpstr>Single transactions + MIX Bulk transactions</vt:lpstr>
      <vt:lpstr>Sample vs Free sample transaction</vt:lpstr>
      <vt:lpstr>Undo transaction</vt:lpstr>
      <vt:lpstr>Bulk transaction</vt:lpstr>
      <vt:lpstr>Undo BULK transaction</vt:lpstr>
      <vt:lpstr>Single vs BULK and MIX BULK transactions</vt:lpstr>
      <vt:lpstr>Administration transactions</vt:lpstr>
      <vt:lpstr>G101 - Download Product Master Data  </vt:lpstr>
      <vt:lpstr>Štruktúra zakladenej XML schémy</vt:lpstr>
      <vt:lpstr>XML schéma požiadavky na verifikáciu LP Požiadavka</vt:lpstr>
      <vt:lpstr>GTIN vs PPN</vt:lpstr>
      <vt:lpstr>Prezentácia programu PowerPoint</vt:lpstr>
      <vt:lpstr>XML schéma odpovede na verifikáciu LP (Chybové ReturnCodes)</vt:lpstr>
      <vt:lpstr>Agenda</vt:lpstr>
      <vt:lpstr>Koncový užívatelia – Lekárne a Distribútori</vt:lpstr>
      <vt:lpstr>Portál pre registráciu a manažment koncových užívateľov</vt:lpstr>
      <vt:lpstr>Prezentácia programu PowerPoint</vt:lpstr>
      <vt:lpstr>Prezentácia programu PowerPoint</vt:lpstr>
      <vt:lpstr>Prezentácia programu PowerPoint</vt:lpstr>
      <vt:lpstr>Prezentácia programu PowerPoint</vt:lpstr>
      <vt:lpstr>Prihlasovacie údaje pre koncového užívateľa</vt:lpstr>
      <vt:lpstr>Agenda</vt:lpstr>
      <vt:lpstr>BASELINE TESTING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 pripojenia a verifikácie LP</dc:title>
  <dc:creator>Pavol Ondrovic</dc:creator>
  <cp:lastModifiedBy>Pavol Ondrovic</cp:lastModifiedBy>
  <cp:revision>76</cp:revision>
  <dcterms:created xsi:type="dcterms:W3CDTF">2018-03-13T08:08:32Z</dcterms:created>
  <dcterms:modified xsi:type="dcterms:W3CDTF">2018-09-18T15:34:32Z</dcterms:modified>
</cp:coreProperties>
</file>