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4" r:id="rId2"/>
  </p:sldMasterIdLst>
  <p:notesMasterIdLst>
    <p:notesMasterId r:id="rId19"/>
  </p:notesMasterIdLst>
  <p:sldIdLst>
    <p:sldId id="256" r:id="rId3"/>
    <p:sldId id="280" r:id="rId4"/>
    <p:sldId id="257" r:id="rId5"/>
    <p:sldId id="387" r:id="rId6"/>
    <p:sldId id="393" r:id="rId7"/>
    <p:sldId id="394" r:id="rId8"/>
    <p:sldId id="388" r:id="rId9"/>
    <p:sldId id="395" r:id="rId10"/>
    <p:sldId id="399" r:id="rId11"/>
    <p:sldId id="396" r:id="rId12"/>
    <p:sldId id="398" r:id="rId13"/>
    <p:sldId id="397" r:id="rId14"/>
    <p:sldId id="400" r:id="rId15"/>
    <p:sldId id="401" r:id="rId16"/>
    <p:sldId id="402" r:id="rId17"/>
    <p:sldId id="40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9FD44-EEA5-493A-AE90-4D368D9F2CCF}" type="datetimeFigureOut">
              <a:rPr lang="sk-SK" smtClean="0"/>
              <a:t>18. 9. 2018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8AF51-914A-4BB6-A3A0-D2D61C23514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702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landscape is made up: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European</a:t>
            </a:r>
            <a:r>
              <a:rPr lang="en-GB" baseline="0" dirty="0"/>
              <a:t> Hub and its interfaces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The National Blueprint System and its Interfaces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SDKs with working code examples for the Hub and Blueprint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Pharmacy / Dispensaries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/>
              <a:t>The scope covered by the Model Contract is the National Blueprint and its interfaces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9C65BF-27CC-40C3-85C9-1655C28BD25B}" type="slidenum">
              <a: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2457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D0C187F-30BD-4C09-9EE6-B3CB894E02D0}" type="datetime1">
              <a:rPr lang="sk-SK" smtClean="0"/>
              <a:t>18. 9. 2018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221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D280-1CA8-4FDC-9806-76AFBB3E1AE9}" type="datetime1">
              <a:rPr lang="sk-SK" smtClean="0"/>
              <a:t>18. 9. 2018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941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5775-9449-4B1D-91C5-E4A91C83CCDB}" type="datetime1">
              <a:rPr lang="sk-SK" smtClean="0"/>
              <a:t>18. 9. 2018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6000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85F9-DAA2-467C-B0E7-CFB5F4A523DD}" type="datetime1">
              <a:rPr lang="sk-SK" smtClean="0"/>
              <a:t>18. 9. 2018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025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9E97-3D61-43B7-98E0-BF0CBF841148}" type="datetime1">
              <a:rPr lang="sk-SK" smtClean="0"/>
              <a:t>18. 9. 2018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6678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EBEC-D160-4799-894A-9540F31E5484}" type="datetime1">
              <a:rPr lang="sk-SK" smtClean="0"/>
              <a:t>18. 9. 2018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4881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B837-4AF6-4A34-8A5C-10FE89BEEECA}" type="datetime1">
              <a:rPr lang="sk-SK" smtClean="0"/>
              <a:t>18. 9. 2018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3928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6D14685-83F4-4BC7-A6C0-10CABDBFBBAB}" type="datetime1">
              <a:rPr lang="sk-SK" smtClean="0"/>
              <a:t>18. 9. 2018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4640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A03B093-915D-4BBA-936B-0064E5F01B5B}" type="datetime1">
              <a:rPr lang="sk-SK" smtClean="0"/>
              <a:t>18. 9. 2018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3829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39831"/>
      </p:ext>
    </p:extLst>
  </p:cSld>
  <p:clrMapOvr>
    <a:masterClrMapping/>
  </p:clrMapOvr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DF6923-C253-4033-9EC8-2A0076847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6117265"/>
            <a:ext cx="1261517" cy="5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9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8684-223A-4931-AFCC-87C810F0A87B}" type="datetime1">
              <a:rPr lang="sk-SK" smtClean="0"/>
              <a:t>18. 9. 2018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1236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53176"/>
      </p:ext>
    </p:extLst>
  </p:cSld>
  <p:clrMapOvr>
    <a:masterClrMapping/>
  </p:clrMapOvr>
  <p:hf sldNum="0"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811597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56772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1745-595B-4991-AEC0-FF049A7EEA0A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BDDC-23DE-49AE-A5D2-38EADB887B6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563F15-120F-4477-A3C0-E32AC61F0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6276938"/>
            <a:ext cx="1193967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7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76581"/>
      </p:ext>
    </p:extLst>
  </p:cSld>
  <p:clrMapOvr>
    <a:masterClrMapping/>
  </p:clrMapOvr>
  <p:hf sldNum="0"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3165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90007"/>
      </p:ext>
    </p:extLst>
  </p:cSld>
  <p:clrMapOvr>
    <a:masterClrMapping/>
  </p:clrMapOvr>
  <p:hf sldNum="0"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78034"/>
      </p:ext>
    </p:extLst>
  </p:cSld>
  <p:clrMapOvr>
    <a:masterClrMapping/>
  </p:clrMapOvr>
  <p:hf sldNum="0"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2936"/>
      </p:ext>
    </p:extLst>
  </p:cSld>
  <p:clrMapOvr>
    <a:masterClrMapping/>
  </p:clrMapOvr>
  <p:hf sldNum="0"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43830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44DB-D5DE-4294-A46D-6C9331DC63A4}" type="datetime1">
              <a:rPr lang="sk-SK" smtClean="0"/>
              <a:t>18. 9. 2018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2963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69514"/>
      </p:ext>
    </p:extLst>
  </p:cSld>
  <p:clrMapOvr>
    <a:masterClrMapping/>
  </p:clrMapOvr>
  <p:hf sldNum="0"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23179"/>
      </p:ext>
    </p:extLst>
  </p:cSld>
  <p:clrMapOvr>
    <a:masterClrMapping/>
  </p:clrMapOvr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55550"/>
      </p:ext>
    </p:extLst>
  </p:cSld>
  <p:clrMapOvr>
    <a:masterClrMapping/>
  </p:clrMapOvr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78400"/>
      </p:ext>
    </p:extLst>
  </p:cSld>
  <p:clrMapOvr>
    <a:masterClrMapping/>
  </p:clrMapOvr>
  <p:hf sldNum="0"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81773"/>
      </p:ext>
    </p:extLst>
  </p:cSld>
  <p:clrMapOvr>
    <a:masterClrMapping/>
  </p:clrMapOvr>
  <p:hf sldNum="0"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/>
          </p:cNvSpPr>
          <p:nvPr userDrawn="1"/>
        </p:nvSpPr>
        <p:spPr>
          <a:xfrm>
            <a:off x="251933" y="1007767"/>
            <a:ext cx="11686157" cy="5578708"/>
          </a:xfrm>
          <a:prstGeom prst="rect">
            <a:avLst/>
          </a:prstGeom>
          <a:solidFill>
            <a:schemeClr val="bg1"/>
          </a:solidFill>
          <a:ln w="3175">
            <a:solidFill>
              <a:srgbClr val="BFC9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79953" tIns="179953" rIns="179953" bIns="179953"/>
          <a:lstStyle/>
          <a:p>
            <a:endParaRPr lang="de-DE" sz="1799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38" y="1259709"/>
            <a:ext cx="9837315" cy="4430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209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3D94-87E5-47FA-810F-C3B81D3ED666}" type="datetime1">
              <a:rPr lang="sk-SK" smtClean="0"/>
              <a:t>18. 9. 2018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253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3C0AD-6EE7-402E-8821-F74FD715615D}" type="datetime1">
              <a:rPr lang="sk-SK" smtClean="0"/>
              <a:t>18. 9. 2018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555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A57B-F3BD-4BDE-8784-DD09DAB9DCC0}" type="datetime1">
              <a:rPr lang="sk-SK" smtClean="0"/>
              <a:t>18. 9. 2018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4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1613-423F-4EA2-8B83-1245B3314545}" type="datetime1">
              <a:rPr lang="sk-SK" smtClean="0"/>
              <a:t>18. 9. 2018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441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9B8D-D345-4C27-BF1E-650C5A136093}" type="datetime1">
              <a:rPr lang="sk-SK" smtClean="0"/>
              <a:t>18. 9. 2018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933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45888-B29B-49F4-A136-07EB46530E05}" type="datetime1">
              <a:rPr lang="sk-SK" smtClean="0"/>
              <a:t>18. 9. 2018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765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532D8B0-0B73-46B5-A127-802150499280}" type="datetime1">
              <a:rPr lang="sk-SK" smtClean="0"/>
              <a:t>18. 9. 2018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2251CF9-C5C1-4C02-906F-0F7A2A4E06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165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graphicFrame>
        <p:nvGraphicFramePr>
          <p:cNvPr id="22" name="Objekt 6" hidden="1">
            <a:extLst>
              <a:ext uri="{FF2B5EF4-FFF2-40B4-BE49-F238E27FC236}">
                <a16:creationId xmlns:a16="http://schemas.microsoft.com/office/drawing/2014/main" id="{77FED025-39DF-4579-8124-2630BBA4E0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22" name="Objekt 6" hidden="1">
                        <a:extLst>
                          <a:ext uri="{FF2B5EF4-FFF2-40B4-BE49-F238E27FC236}">
                            <a16:creationId xmlns:a16="http://schemas.microsoft.com/office/drawing/2014/main" id="{77FED025-39DF-4579-8124-2630BBA4E0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959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celink.com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mvs-connect.com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2B008548-5FFF-40EA-AEF5-9B539E7AE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SOOL</a:t>
            </a:r>
            <a:endParaRPr lang="sk-SK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03D21BD0-E1C8-48CC-8D2D-DBDF1E89B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540" y="5827285"/>
            <a:ext cx="1267100" cy="548348"/>
          </a:xfrm>
          <a:prstGeom prst="rect">
            <a:avLst/>
          </a:prstGeom>
        </p:spPr>
      </p:pic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90C453BB-9D50-450F-AD2B-F36C8715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1</a:t>
            </a:fld>
            <a:endParaRPr lang="sk-S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334763-4D85-43B6-81CE-9F30EDAA2330}"/>
              </a:ext>
            </a:extLst>
          </p:cNvPr>
          <p:cNvSpPr txBox="1"/>
          <p:nvPr/>
        </p:nvSpPr>
        <p:spPr>
          <a:xfrm>
            <a:off x="2030136" y="2768367"/>
            <a:ext cx="80450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Semin</a:t>
            </a:r>
            <a:r>
              <a:rPr lang="sk-SK" sz="2400" b="1" dirty="0"/>
              <a:t>ár pre poskytovateľov softvéru pre lekárne a distribútorov liekov</a:t>
            </a:r>
          </a:p>
          <a:p>
            <a:pPr algn="ctr"/>
            <a:endParaRPr lang="sk-SK" dirty="0"/>
          </a:p>
          <a:p>
            <a:pPr algn="ctr"/>
            <a:endParaRPr lang="sk-SK" dirty="0"/>
          </a:p>
          <a:p>
            <a:pPr algn="ctr"/>
            <a:endParaRPr lang="sk-SK" dirty="0"/>
          </a:p>
          <a:p>
            <a:pPr algn="ctr"/>
            <a:r>
              <a:rPr lang="sk-SK" dirty="0"/>
              <a:t>18/02/2018</a:t>
            </a:r>
          </a:p>
          <a:p>
            <a:pPr algn="ctr"/>
            <a:r>
              <a:rPr lang="sk-SK" dirty="0"/>
              <a:t>Bratislava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C9196-8B1F-4348-9C8A-B4693AEA1618}"/>
              </a:ext>
            </a:extLst>
          </p:cNvPr>
          <p:cNvSpPr txBox="1"/>
          <p:nvPr/>
        </p:nvSpPr>
        <p:spPr>
          <a:xfrm>
            <a:off x="671119" y="5944746"/>
            <a:ext cx="2340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/>
              <a:t>Roman Guba</a:t>
            </a:r>
          </a:p>
          <a:p>
            <a:r>
              <a:rPr lang="sk-SK" sz="1100" dirty="0"/>
              <a:t>VR SOOL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3554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4028A-77B6-4819-92BE-5DAA37FB7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333EBA-813D-4062-9142-440E67A3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10</a:t>
            </a:fld>
            <a:endParaRPr lang="sk-S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2F42C-CE23-4222-8192-D40FC74D5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19" y="0"/>
            <a:ext cx="11600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81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A4B6-0761-48E9-8AE4-CBD713F3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828479" cy="706964"/>
          </a:xfrm>
        </p:spPr>
        <p:txBody>
          <a:bodyPr/>
          <a:lstStyle/>
          <a:p>
            <a:r>
              <a:rPr lang="sk-SK" sz="2800" dirty="0"/>
              <a:t>Štatistika SK SW poskytovateľov v ARVATO </a:t>
            </a:r>
            <a:r>
              <a:rPr lang="sk-SK" sz="2800" dirty="0" err="1"/>
              <a:t>Sandboxe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6E92D7-F937-4669-9945-34BB8CF6E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11</a:t>
            </a:fld>
            <a:endParaRPr lang="sk-S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791AF7-208F-4596-BB1E-8A51E52FA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65" y="1860697"/>
            <a:ext cx="11249247" cy="474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86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19CE-5D62-4914-829A-643A1C7AF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Aktuálne verzie SK - NMVS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4FB9F5-C4D7-4EEF-83B4-2BDAAB2F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12</a:t>
            </a:fld>
            <a:endParaRPr lang="sk-SK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1C3C81-12BF-4E71-869D-EA11683F855F}"/>
              </a:ext>
            </a:extLst>
          </p:cNvPr>
          <p:cNvSpPr txBox="1"/>
          <p:nvPr/>
        </p:nvSpPr>
        <p:spPr>
          <a:xfrm>
            <a:off x="1154954" y="2563905"/>
            <a:ext cx="97192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Aktuálna verzia SK NMVS </a:t>
            </a:r>
            <a:r>
              <a:rPr lang="en-US" dirty="0"/>
              <a:t> </a:t>
            </a:r>
            <a:r>
              <a:rPr lang="sk-SK" dirty="0"/>
              <a:t>je </a:t>
            </a:r>
            <a:r>
              <a:rPr lang="en-US" dirty="0"/>
              <a:t>1.01.008.3 (08-2018)</a:t>
            </a:r>
            <a:r>
              <a:rPr lang="sk-SK" dirty="0"/>
              <a:t> v IQE a v PRD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ARVATO </a:t>
            </a:r>
            <a:r>
              <a:rPr lang="sk-SK" dirty="0" err="1"/>
              <a:t>Sandbox</a:t>
            </a:r>
            <a:r>
              <a:rPr lang="sk-SK" dirty="0"/>
              <a:t> používa tiež verziu </a:t>
            </a:r>
            <a:r>
              <a:rPr lang="en-US" dirty="0"/>
              <a:t>1.01.008.3</a:t>
            </a:r>
            <a:r>
              <a:rPr lang="sk-SK" dirty="0"/>
              <a:t>, ale verzia </a:t>
            </a:r>
            <a:r>
              <a:rPr lang="en-US" dirty="0"/>
              <a:t>1.01.008.</a:t>
            </a:r>
            <a:r>
              <a:rPr lang="sk-SK" dirty="0"/>
              <a:t>1 je tiež k </a:t>
            </a:r>
            <a:r>
              <a:rPr lang="sk-SK" dirty="0" err="1"/>
              <a:t>dispozíii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EÚ HUB beží vo verzii 1.4 v IQE a v  PRD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ARVATO garantuje spätnú kompatibilitu web služieb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Baseline testing – v </a:t>
            </a:r>
            <a:r>
              <a:rPr lang="en-US" dirty="0" err="1"/>
              <a:t>Sandboxe</a:t>
            </a:r>
            <a:r>
              <a:rPr lang="en-US" dirty="0"/>
              <a:t> </a:t>
            </a:r>
            <a:r>
              <a:rPr lang="en-US" dirty="0" err="1"/>
              <a:t>verzia</a:t>
            </a:r>
            <a:r>
              <a:rPr lang="en-US" dirty="0"/>
              <a:t> 1.01.008.3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Nová verzia SK NMVS 1.</a:t>
            </a:r>
            <a:r>
              <a:rPr lang="en-US" dirty="0"/>
              <a:t>0</a:t>
            </a:r>
            <a:r>
              <a:rPr lang="sk-SK" dirty="0"/>
              <a:t>2 je plánovaná na  11</a:t>
            </a:r>
            <a:r>
              <a:rPr lang="en-US" dirty="0"/>
              <a:t>/2018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63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C8797-8686-4966-87A0-5C329D787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37E30-95F9-44A8-832D-71042BC1E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13</a:t>
            </a:fld>
            <a:endParaRPr lang="sk-S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C3FD7-C2DD-4FE4-B601-D57C05EF3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8" y="0"/>
            <a:ext cx="11929729" cy="674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40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2F799B-67AD-49B1-9BA9-1589DEE2D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Agenda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D9CBE61-EE72-4B56-9090-7D3FC847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14</a:t>
            </a:fld>
            <a:endParaRPr lang="sk-S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6E5800-F457-4CB5-A50F-B39BED03516D}"/>
              </a:ext>
            </a:extLst>
          </p:cNvPr>
          <p:cNvSpPr/>
          <p:nvPr/>
        </p:nvSpPr>
        <p:spPr>
          <a:xfrm>
            <a:off x="1588315" y="2404462"/>
            <a:ext cx="88643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10:00  -&gt;  Privítanie a prezentácia aktuálneho stavu projektu FMD</a:t>
            </a:r>
          </a:p>
          <a:p>
            <a:r>
              <a:rPr lang="sk-SK" dirty="0"/>
              <a:t>10:30  -&gt;  </a:t>
            </a:r>
            <a:r>
              <a:rPr lang="en-US" dirty="0" err="1"/>
              <a:t>Tracelink</a:t>
            </a:r>
            <a:r>
              <a:rPr lang="en-US" dirty="0"/>
              <a:t> EU FMD Compliance Offering</a:t>
            </a:r>
            <a:r>
              <a:rPr lang="sk-SK" dirty="0"/>
              <a:t> – ukážka riešenia</a:t>
            </a:r>
          </a:p>
          <a:p>
            <a:r>
              <a:rPr lang="sk-SK" dirty="0"/>
              <a:t>11:00 -&gt;   NMVS </a:t>
            </a:r>
            <a:r>
              <a:rPr lang="sk-SK" dirty="0" err="1"/>
              <a:t>Connect</a:t>
            </a:r>
            <a:r>
              <a:rPr lang="sk-SK" dirty="0"/>
              <a:t> – ukážka </a:t>
            </a:r>
            <a:r>
              <a:rPr lang="sk-SK" dirty="0" err="1"/>
              <a:t>standalone</a:t>
            </a:r>
            <a:r>
              <a:rPr lang="sk-SK" dirty="0"/>
              <a:t> riešenia</a:t>
            </a:r>
          </a:p>
          <a:p>
            <a:r>
              <a:rPr lang="sk-SK" dirty="0"/>
              <a:t>11:15  -&gt;  Proces pripojenia  verifikácie SK-NMVS</a:t>
            </a:r>
          </a:p>
          <a:p>
            <a:r>
              <a:rPr lang="sk-SK" dirty="0"/>
              <a:t>                Pripojenie koncových užívateľov do SK-NMVS</a:t>
            </a:r>
          </a:p>
          <a:p>
            <a:r>
              <a:rPr lang="sk-SK" dirty="0"/>
              <a:t>12:00  -</a:t>
            </a:r>
            <a:r>
              <a:rPr lang="en-US" dirty="0"/>
              <a:t>&gt;  </a:t>
            </a:r>
            <a:r>
              <a:rPr lang="sk-SK" dirty="0"/>
              <a:t>P</a:t>
            </a:r>
            <a:r>
              <a:rPr lang="en-US" dirty="0"/>
              <a:t>rest</a:t>
            </a:r>
            <a:r>
              <a:rPr lang="sk-SK" dirty="0"/>
              <a:t>á</a:t>
            </a:r>
            <a:r>
              <a:rPr lang="en-US" dirty="0" err="1"/>
              <a:t>vka</a:t>
            </a:r>
            <a:endParaRPr lang="sk-SK" dirty="0"/>
          </a:p>
          <a:p>
            <a:r>
              <a:rPr lang="sk-SK" dirty="0"/>
              <a:t>12:15  -&gt;  </a:t>
            </a:r>
            <a:r>
              <a:rPr lang="sk-SK" dirty="0" err="1"/>
              <a:t>Baseline</a:t>
            </a:r>
            <a:r>
              <a:rPr lang="sk-SK" dirty="0"/>
              <a:t> </a:t>
            </a:r>
            <a:r>
              <a:rPr lang="sk-SK" dirty="0" err="1"/>
              <a:t>Testing</a:t>
            </a:r>
            <a:endParaRPr lang="sk-SK" dirty="0"/>
          </a:p>
          <a:p>
            <a:r>
              <a:rPr lang="sk-SK" dirty="0"/>
              <a:t>13:15  -&gt;  Diskusia</a:t>
            </a:r>
          </a:p>
          <a:p>
            <a:r>
              <a:rPr lang="sk-SK" dirty="0"/>
              <a:t>13:45  -&gt; Ukončenie seminára</a:t>
            </a:r>
          </a:p>
        </p:txBody>
      </p:sp>
    </p:spTree>
    <p:extLst>
      <p:ext uri="{BB962C8B-B14F-4D97-AF65-F5344CB8AC3E}">
        <p14:creationId xmlns:p14="http://schemas.microsoft.com/office/powerpoint/2010/main" val="1933112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E3BEA3-DA6D-4ADF-B006-953951713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Tracelink</a:t>
            </a:r>
            <a:r>
              <a:rPr lang="en-US" dirty="0"/>
              <a:t> EU FMD Compliance Offering</a:t>
            </a:r>
            <a:r>
              <a:rPr lang="sk-SK" dirty="0"/>
              <a:t> – ukážka riešenia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EE21AC9-8797-4B88-BACE-91B9FEC8F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15</a:t>
            </a:fld>
            <a:endParaRPr lang="sk-SK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DDF4793D-388C-4F4F-A972-22490B5FF5EA}"/>
              </a:ext>
            </a:extLst>
          </p:cNvPr>
          <p:cNvSpPr txBox="1"/>
          <p:nvPr/>
        </p:nvSpPr>
        <p:spPr>
          <a:xfrm>
            <a:off x="1154954" y="2782669"/>
            <a:ext cx="8488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sk-SK" dirty="0" err="1"/>
              <a:t>dkaz</a:t>
            </a:r>
            <a:r>
              <a:rPr lang="en-US" dirty="0"/>
              <a:t> </a:t>
            </a:r>
            <a:r>
              <a:rPr lang="sk-SK" dirty="0"/>
              <a:t>na</a:t>
            </a:r>
            <a:r>
              <a:rPr lang="en-US" dirty="0"/>
              <a:t> </a:t>
            </a:r>
            <a:r>
              <a:rPr lang="sk-SK" dirty="0"/>
              <a:t>spoločnosť, ktorá prezentoval riešenie pre koncových užívateľov</a:t>
            </a:r>
          </a:p>
          <a:p>
            <a:r>
              <a:rPr lang="sk-SK" dirty="0"/>
              <a:t>- </a:t>
            </a:r>
            <a:r>
              <a:rPr lang="sk-SK" dirty="0">
                <a:hlinkClick r:id="rId2"/>
              </a:rPr>
              <a:t>https://www.tracelink.com/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7809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5DE806-C37D-420D-95B7-7D789D96C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NMVS Connect – ukážka </a:t>
            </a:r>
            <a:r>
              <a:rPr lang="sk-SK" dirty="0" err="1"/>
              <a:t>standalone</a:t>
            </a:r>
            <a:r>
              <a:rPr lang="sk-SK" dirty="0"/>
              <a:t> riešenia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B2B2612-8FFC-46CB-9593-1E283C09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16</a:t>
            </a:fld>
            <a:endParaRPr lang="sk-SK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CE7EE2F8-B98E-4EF8-96CC-F0AF356F0B4C}"/>
              </a:ext>
            </a:extLst>
          </p:cNvPr>
          <p:cNvSpPr txBox="1"/>
          <p:nvPr/>
        </p:nvSpPr>
        <p:spPr>
          <a:xfrm>
            <a:off x="1154954" y="2782669"/>
            <a:ext cx="73164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Odkaz</a:t>
            </a:r>
            <a:r>
              <a:rPr lang="en-US" dirty="0"/>
              <a:t> </a:t>
            </a:r>
            <a:r>
              <a:rPr lang="sk-SK" dirty="0"/>
              <a:t>na</a:t>
            </a:r>
            <a:r>
              <a:rPr lang="en-US" dirty="0"/>
              <a:t> </a:t>
            </a:r>
            <a:r>
              <a:rPr lang="sk-SK" dirty="0"/>
              <a:t>spoločnosť, ktorej riešenie samostatného systému pre </a:t>
            </a:r>
          </a:p>
          <a:p>
            <a:r>
              <a:rPr lang="sk-SK" dirty="0"/>
              <a:t>koncových užívateľov bolo prezentované:</a:t>
            </a:r>
          </a:p>
          <a:p>
            <a:r>
              <a:rPr lang="sk-SK" dirty="0"/>
              <a:t>- </a:t>
            </a:r>
            <a:r>
              <a:rPr lang="sk-SK" dirty="0">
                <a:hlinkClick r:id="rId2"/>
              </a:rPr>
              <a:t>https://www.nmvs-connect.com/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498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2F799B-67AD-49B1-9BA9-1589DEE2D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Agenda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D9CBE61-EE72-4B56-9090-7D3FC847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2</a:t>
            </a:fld>
            <a:endParaRPr lang="sk-S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6E5800-F457-4CB5-A50F-B39BED03516D}"/>
              </a:ext>
            </a:extLst>
          </p:cNvPr>
          <p:cNvSpPr/>
          <p:nvPr/>
        </p:nvSpPr>
        <p:spPr>
          <a:xfrm>
            <a:off x="1588315" y="2404462"/>
            <a:ext cx="88643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10:00  -&gt;  Privítanie a prezentácia aktuálneho stavu projektu FMD</a:t>
            </a:r>
          </a:p>
          <a:p>
            <a:r>
              <a:rPr lang="sk-SK" dirty="0"/>
              <a:t>10:30  -&gt;  </a:t>
            </a:r>
            <a:r>
              <a:rPr lang="en-US" dirty="0" err="1"/>
              <a:t>Tracelink</a:t>
            </a:r>
            <a:r>
              <a:rPr lang="en-US" dirty="0"/>
              <a:t> EU FMD Compliance Offering</a:t>
            </a:r>
            <a:r>
              <a:rPr lang="sk-SK" dirty="0"/>
              <a:t> – ukážka riešenia</a:t>
            </a:r>
          </a:p>
          <a:p>
            <a:r>
              <a:rPr lang="sk-SK" dirty="0"/>
              <a:t>11:00 -&gt;   NMVS </a:t>
            </a:r>
            <a:r>
              <a:rPr lang="sk-SK" dirty="0" err="1"/>
              <a:t>Connect</a:t>
            </a:r>
            <a:r>
              <a:rPr lang="sk-SK" dirty="0"/>
              <a:t> – ukážka </a:t>
            </a:r>
            <a:r>
              <a:rPr lang="sk-SK" dirty="0" err="1"/>
              <a:t>standalone</a:t>
            </a:r>
            <a:r>
              <a:rPr lang="sk-SK" dirty="0"/>
              <a:t> riešenia</a:t>
            </a:r>
          </a:p>
          <a:p>
            <a:r>
              <a:rPr lang="sk-SK" dirty="0"/>
              <a:t>11:15  -&gt;  Proces pripojenia  verifikácie SK-NMVS</a:t>
            </a:r>
          </a:p>
          <a:p>
            <a:r>
              <a:rPr lang="sk-SK" dirty="0"/>
              <a:t>                Pripojenie koncových užívateľov do SK-NMVS</a:t>
            </a:r>
          </a:p>
          <a:p>
            <a:r>
              <a:rPr lang="sk-SK" dirty="0"/>
              <a:t>12:00  -</a:t>
            </a:r>
            <a:r>
              <a:rPr lang="en-US" dirty="0"/>
              <a:t>&gt;  </a:t>
            </a:r>
            <a:r>
              <a:rPr lang="sk-SK" dirty="0"/>
              <a:t>P</a:t>
            </a:r>
            <a:r>
              <a:rPr lang="en-US" dirty="0"/>
              <a:t>rest</a:t>
            </a:r>
            <a:r>
              <a:rPr lang="sk-SK" dirty="0"/>
              <a:t>á</a:t>
            </a:r>
            <a:r>
              <a:rPr lang="en-US" dirty="0" err="1"/>
              <a:t>vka</a:t>
            </a:r>
            <a:endParaRPr lang="sk-SK" dirty="0"/>
          </a:p>
          <a:p>
            <a:r>
              <a:rPr lang="sk-SK" dirty="0"/>
              <a:t>12:15  -&gt;  </a:t>
            </a:r>
            <a:r>
              <a:rPr lang="sk-SK" dirty="0" err="1"/>
              <a:t>Baseline</a:t>
            </a:r>
            <a:r>
              <a:rPr lang="sk-SK" dirty="0"/>
              <a:t> </a:t>
            </a:r>
            <a:r>
              <a:rPr lang="sk-SK" dirty="0" err="1"/>
              <a:t>Testing</a:t>
            </a:r>
            <a:endParaRPr lang="sk-SK" dirty="0"/>
          </a:p>
          <a:p>
            <a:r>
              <a:rPr lang="sk-SK" dirty="0"/>
              <a:t>13:15  -&gt;  Diskusia</a:t>
            </a:r>
          </a:p>
          <a:p>
            <a:r>
              <a:rPr lang="sk-SK" dirty="0"/>
              <a:t>13:45  -&gt; Ukončenie seminára</a:t>
            </a:r>
          </a:p>
        </p:txBody>
      </p:sp>
    </p:spTree>
    <p:extLst>
      <p:ext uri="{BB962C8B-B14F-4D97-AF65-F5344CB8AC3E}">
        <p14:creationId xmlns:p14="http://schemas.microsoft.com/office/powerpoint/2010/main" val="318876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1BD716-D00B-4BA6-A3A0-FE7113987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Aktuány</a:t>
            </a:r>
            <a:r>
              <a:rPr lang="sk-SK" dirty="0"/>
              <a:t> stav projektu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5A91C00-3831-4C30-AC90-362F14AA7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3</a:t>
            </a:fld>
            <a:endParaRPr lang="sk-S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76127D-B69F-4657-9EA7-83212C1FD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462" y="3139443"/>
            <a:ext cx="4492812" cy="33696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67D6CF-7FC3-419D-A193-A7F971338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587" y="3047999"/>
            <a:ext cx="6633786" cy="249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2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1919" y="590618"/>
            <a:ext cx="6345260" cy="709865"/>
          </a:xfrm>
        </p:spPr>
        <p:txBody>
          <a:bodyPr>
            <a:noAutofit/>
          </a:bodyPr>
          <a:lstStyle/>
          <a:p>
            <a:r>
              <a:rPr lang="en-GB" sz="2400" dirty="0"/>
              <a:t>EMVS </a:t>
            </a:r>
            <a:r>
              <a:rPr lang="sk-SK" sz="2400" dirty="0"/>
              <a:t>– koncept riešenia</a:t>
            </a:r>
            <a:endParaRPr lang="en-GB" sz="2400" dirty="0"/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20D28A2C-191C-42F1-AC9C-3A22637BD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7CDE-7849-4157-8121-586041AABAC9}" type="slidenum">
              <a:rPr lang="en-US" smtClean="0"/>
              <a:t>4</a:t>
            </a:fld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831" y="1838586"/>
            <a:ext cx="6153922" cy="4020299"/>
          </a:xfrm>
          <a:prstGeom prst="rect">
            <a:avLst/>
          </a:prstGeom>
        </p:spPr>
      </p:pic>
      <p:sp>
        <p:nvSpPr>
          <p:cNvPr id="40" name="Rounded Rectangle 32"/>
          <p:cNvSpPr/>
          <p:nvPr/>
        </p:nvSpPr>
        <p:spPr bwMode="auto">
          <a:xfrm>
            <a:off x="5921001" y="5284311"/>
            <a:ext cx="954947" cy="442031"/>
          </a:xfrm>
          <a:prstGeom prst="round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ctr" defTabSz="8443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8" dirty="0">
                <a:solidFill>
                  <a:schemeClr val="bg1"/>
                </a:solidFill>
                <a:latin typeface="Arial" pitchFamily="-110" charset="0"/>
              </a:rPr>
              <a:t>Pharmacy</a:t>
            </a:r>
            <a:br>
              <a:rPr lang="en-GB" sz="1108" dirty="0">
                <a:solidFill>
                  <a:schemeClr val="bg1"/>
                </a:solidFill>
                <a:latin typeface="Arial" pitchFamily="-110" charset="0"/>
              </a:rPr>
            </a:br>
            <a:r>
              <a:rPr lang="en-GB" sz="1108" dirty="0">
                <a:solidFill>
                  <a:schemeClr val="bg1"/>
                </a:solidFill>
                <a:latin typeface="Arial" pitchFamily="-110" charset="0"/>
              </a:rPr>
              <a:t>System</a:t>
            </a:r>
          </a:p>
        </p:txBody>
      </p:sp>
      <p:sp>
        <p:nvSpPr>
          <p:cNvPr id="51" name="Rounded Rectangle 34"/>
          <p:cNvSpPr/>
          <p:nvPr/>
        </p:nvSpPr>
        <p:spPr bwMode="auto">
          <a:xfrm>
            <a:off x="7805330" y="5279263"/>
            <a:ext cx="955266" cy="442031"/>
          </a:xfrm>
          <a:prstGeom prst="round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ctr" defTabSz="8443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8" dirty="0">
                <a:solidFill>
                  <a:schemeClr val="bg1"/>
                </a:solidFill>
                <a:latin typeface="Arial" pitchFamily="-110" charset="0"/>
              </a:rPr>
              <a:t>Wholesaler</a:t>
            </a:r>
            <a:br>
              <a:rPr lang="en-GB" sz="1108" dirty="0">
                <a:solidFill>
                  <a:schemeClr val="bg1"/>
                </a:solidFill>
                <a:latin typeface="Arial" pitchFamily="-110" charset="0"/>
              </a:rPr>
            </a:br>
            <a:r>
              <a:rPr lang="en-GB" sz="1108" dirty="0">
                <a:solidFill>
                  <a:schemeClr val="bg1"/>
                </a:solidFill>
                <a:latin typeface="Arial" pitchFamily="-110" charset="0"/>
              </a:rPr>
              <a:t>System</a:t>
            </a:r>
          </a:p>
        </p:txBody>
      </p:sp>
      <p:sp>
        <p:nvSpPr>
          <p:cNvPr id="52" name="Rounded Rectangle 16"/>
          <p:cNvSpPr/>
          <p:nvPr/>
        </p:nvSpPr>
        <p:spPr bwMode="auto">
          <a:xfrm>
            <a:off x="2490783" y="2083852"/>
            <a:ext cx="963192" cy="438856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ctr" defTabSz="8443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8" dirty="0">
                <a:solidFill>
                  <a:schemeClr val="bg1"/>
                </a:solidFill>
                <a:latin typeface="Arial" pitchFamily="-110" charset="0"/>
              </a:rPr>
              <a:t>Manufacturer</a:t>
            </a:r>
            <a:br>
              <a:rPr lang="en-GB" sz="1108" dirty="0">
                <a:solidFill>
                  <a:schemeClr val="bg1"/>
                </a:solidFill>
                <a:latin typeface="Arial" pitchFamily="-110" charset="0"/>
              </a:rPr>
            </a:br>
            <a:r>
              <a:rPr lang="en-GB" sz="1108" dirty="0">
                <a:solidFill>
                  <a:schemeClr val="bg1"/>
                </a:solidFill>
                <a:latin typeface="Arial" pitchFamily="-110" charset="0"/>
              </a:rPr>
              <a:t>System</a:t>
            </a:r>
          </a:p>
        </p:txBody>
      </p:sp>
      <p:sp>
        <p:nvSpPr>
          <p:cNvPr id="53" name="Rounded Rectangle 23"/>
          <p:cNvSpPr/>
          <p:nvPr/>
        </p:nvSpPr>
        <p:spPr bwMode="auto">
          <a:xfrm>
            <a:off x="8044143" y="2079453"/>
            <a:ext cx="969003" cy="438856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ctr" defTabSz="8443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8" dirty="0">
                <a:solidFill>
                  <a:schemeClr val="bg1"/>
                </a:solidFill>
                <a:latin typeface="Arial" pitchFamily="-110" charset="0"/>
              </a:rPr>
              <a:t>Parallel</a:t>
            </a:r>
            <a:br>
              <a:rPr lang="en-GB" sz="1108" dirty="0">
                <a:solidFill>
                  <a:schemeClr val="bg1"/>
                </a:solidFill>
                <a:latin typeface="Arial" pitchFamily="-110" charset="0"/>
              </a:rPr>
            </a:br>
            <a:r>
              <a:rPr lang="en-GB" sz="1108" dirty="0">
                <a:solidFill>
                  <a:schemeClr val="bg1"/>
                </a:solidFill>
                <a:latin typeface="Arial" pitchFamily="-110" charset="0"/>
              </a:rPr>
              <a:t>Distributer</a:t>
            </a:r>
            <a:br>
              <a:rPr lang="en-GB" sz="1108" dirty="0">
                <a:solidFill>
                  <a:schemeClr val="bg1"/>
                </a:solidFill>
                <a:latin typeface="Arial" pitchFamily="-110" charset="0"/>
              </a:rPr>
            </a:br>
            <a:r>
              <a:rPr lang="en-GB" sz="1108" dirty="0">
                <a:solidFill>
                  <a:schemeClr val="bg1"/>
                </a:solidFill>
                <a:latin typeface="Arial" pitchFamily="-110" charset="0"/>
              </a:rPr>
              <a:t>System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080639" y="1753131"/>
            <a:ext cx="2040152" cy="1364637"/>
          </a:xfrm>
          <a:prstGeom prst="rect">
            <a:avLst/>
          </a:prstGeom>
          <a:noFill/>
          <a:ln w="34925" cap="flat" cmpd="sng" algn="ctr">
            <a:solidFill>
              <a:srgbClr val="1D992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r" defTabSz="8443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47">
              <a:latin typeface="Arial" pitchFamily="-110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31665" y="2692752"/>
            <a:ext cx="1361881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8" dirty="0">
                <a:solidFill>
                  <a:srgbClr val="1D992A"/>
                </a:solidFill>
              </a:rPr>
              <a:t>Vlastník</a:t>
            </a:r>
            <a:r>
              <a:rPr lang="en-GB" sz="1108" dirty="0">
                <a:solidFill>
                  <a:srgbClr val="1D992A"/>
                </a:solidFill>
              </a:rPr>
              <a:t> = </a:t>
            </a:r>
            <a:r>
              <a:rPr lang="sk-SK" sz="1108" dirty="0">
                <a:solidFill>
                  <a:srgbClr val="1D992A"/>
                </a:solidFill>
              </a:rPr>
              <a:t>Výrobca lieku</a:t>
            </a:r>
            <a:endParaRPr lang="en-GB" sz="1108" dirty="0">
              <a:solidFill>
                <a:srgbClr val="1D992A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17932" y="1743795"/>
            <a:ext cx="1000383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8" dirty="0">
                <a:solidFill>
                  <a:srgbClr val="E98B1A"/>
                </a:solidFill>
              </a:rPr>
              <a:t>Vlastník</a:t>
            </a:r>
            <a:r>
              <a:rPr lang="en-GB" sz="1108" dirty="0">
                <a:solidFill>
                  <a:srgbClr val="E98B1A"/>
                </a:solidFill>
              </a:rPr>
              <a:t> = EMVO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779936" y="2752701"/>
            <a:ext cx="1638994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8" dirty="0">
                <a:solidFill>
                  <a:srgbClr val="1D992A"/>
                </a:solidFill>
              </a:rPr>
              <a:t>Vlastník</a:t>
            </a:r>
            <a:r>
              <a:rPr lang="en-GB" sz="1108" dirty="0">
                <a:solidFill>
                  <a:srgbClr val="1D992A"/>
                </a:solidFill>
              </a:rPr>
              <a:t> = </a:t>
            </a:r>
            <a:r>
              <a:rPr lang="en-GB" sz="1108" dirty="0" err="1">
                <a:solidFill>
                  <a:srgbClr val="1D992A"/>
                </a:solidFill>
              </a:rPr>
              <a:t>Paral</a:t>
            </a:r>
            <a:r>
              <a:rPr lang="sk-SK" sz="1108" dirty="0" err="1">
                <a:solidFill>
                  <a:srgbClr val="1D992A"/>
                </a:solidFill>
              </a:rPr>
              <a:t>elný</a:t>
            </a:r>
            <a:r>
              <a:rPr lang="en-GB" sz="1108" dirty="0">
                <a:solidFill>
                  <a:srgbClr val="1D992A"/>
                </a:solidFill>
              </a:rPr>
              <a:t> </a:t>
            </a:r>
            <a:r>
              <a:rPr lang="en-GB" sz="1108" dirty="0" err="1">
                <a:solidFill>
                  <a:srgbClr val="1D992A"/>
                </a:solidFill>
              </a:rPr>
              <a:t>Distri</a:t>
            </a:r>
            <a:r>
              <a:rPr lang="sk-SK" sz="1108" dirty="0">
                <a:solidFill>
                  <a:srgbClr val="1D992A"/>
                </a:solidFill>
              </a:rPr>
              <a:t>bútor</a:t>
            </a:r>
            <a:endParaRPr lang="en-GB" sz="1108" dirty="0">
              <a:solidFill>
                <a:srgbClr val="1D992A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627750" y="5942012"/>
            <a:ext cx="1713309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8" dirty="0">
                <a:solidFill>
                  <a:srgbClr val="7030A0"/>
                </a:solidFill>
              </a:rPr>
              <a:t>Vlastník</a:t>
            </a:r>
            <a:r>
              <a:rPr lang="en-GB" sz="1108" dirty="0">
                <a:solidFill>
                  <a:srgbClr val="7030A0"/>
                </a:solidFill>
              </a:rPr>
              <a:t> = </a:t>
            </a:r>
            <a:r>
              <a:rPr lang="sk-SK" sz="1108" dirty="0">
                <a:solidFill>
                  <a:srgbClr val="7030A0"/>
                </a:solidFill>
              </a:rPr>
              <a:t>Lekáreň</a:t>
            </a:r>
            <a:endParaRPr lang="en-GB" sz="1108" dirty="0">
              <a:solidFill>
                <a:srgbClr val="7030A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41059" y="5923053"/>
            <a:ext cx="1698689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8" dirty="0">
                <a:solidFill>
                  <a:srgbClr val="7030A0"/>
                </a:solidFill>
              </a:rPr>
              <a:t>Vlastník</a:t>
            </a:r>
            <a:r>
              <a:rPr lang="en-GB" sz="1108" dirty="0">
                <a:solidFill>
                  <a:srgbClr val="7030A0"/>
                </a:solidFill>
              </a:rPr>
              <a:t> = </a:t>
            </a:r>
            <a:r>
              <a:rPr lang="sk-SK" sz="1108" dirty="0">
                <a:solidFill>
                  <a:srgbClr val="7030A0"/>
                </a:solidFill>
              </a:rPr>
              <a:t>Distribútor</a:t>
            </a:r>
            <a:endParaRPr lang="en-GB" sz="1108" dirty="0">
              <a:solidFill>
                <a:srgbClr val="7030A0"/>
              </a:solidFill>
            </a:endParaRPr>
          </a:p>
        </p:txBody>
      </p:sp>
      <p:cxnSp>
        <p:nvCxnSpPr>
          <p:cNvPr id="78" name="Straight Connector 77"/>
          <p:cNvCxnSpPr>
            <a:cxnSpLocks/>
          </p:cNvCxnSpPr>
          <p:nvPr/>
        </p:nvCxnSpPr>
        <p:spPr bwMode="auto">
          <a:xfrm>
            <a:off x="7592037" y="4226414"/>
            <a:ext cx="1225824" cy="11552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E98B1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Rectangle 54"/>
          <p:cNvSpPr/>
          <p:nvPr/>
        </p:nvSpPr>
        <p:spPr bwMode="auto">
          <a:xfrm>
            <a:off x="7134444" y="1753130"/>
            <a:ext cx="2251835" cy="1364637"/>
          </a:xfrm>
          <a:prstGeom prst="rect">
            <a:avLst/>
          </a:prstGeom>
          <a:noFill/>
          <a:ln w="34925" cap="flat" cmpd="sng" algn="ctr">
            <a:solidFill>
              <a:srgbClr val="1D992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r" defTabSz="8443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47">
              <a:latin typeface="Arial" pitchFamily="-110" charset="0"/>
            </a:endParaRPr>
          </a:p>
        </p:txBody>
      </p:sp>
      <p:sp>
        <p:nvSpPr>
          <p:cNvPr id="77" name="Rounded Rectangle 14"/>
          <p:cNvSpPr/>
          <p:nvPr/>
        </p:nvSpPr>
        <p:spPr bwMode="auto">
          <a:xfrm>
            <a:off x="8784279" y="3848736"/>
            <a:ext cx="323709" cy="789876"/>
          </a:xfrm>
          <a:prstGeom prst="roundRect">
            <a:avLst/>
          </a:prstGeom>
          <a:solidFill>
            <a:srgbClr val="007C9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ctr" defTabSz="8443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93" dirty="0">
                <a:solidFill>
                  <a:schemeClr val="bg1"/>
                </a:solidFill>
                <a:latin typeface="Calibri" panose="020F0502020204030204" pitchFamily="34" charset="0"/>
              </a:rPr>
              <a:t>Web Access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73070" y="3358634"/>
            <a:ext cx="3401844" cy="1470689"/>
          </a:xfrm>
          <a:prstGeom prst="rect">
            <a:avLst/>
          </a:prstGeom>
          <a:noFill/>
          <a:ln w="34925" cap="flat" cmpd="sng" algn="ctr">
            <a:solidFill>
              <a:srgbClr val="009CD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r" defTabSz="8443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47">
              <a:latin typeface="Arial" pitchFamily="-110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73068" y="4863002"/>
            <a:ext cx="1422675" cy="1470689"/>
          </a:xfrm>
          <a:prstGeom prst="rect">
            <a:avLst/>
          </a:prstGeom>
          <a:noFill/>
          <a:ln w="349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r" defTabSz="8443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47">
              <a:latin typeface="Arial" pitchFamily="-110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7323614" y="4871284"/>
            <a:ext cx="1851300" cy="1437541"/>
          </a:xfrm>
          <a:prstGeom prst="rect">
            <a:avLst/>
          </a:prstGeom>
          <a:noFill/>
          <a:ln w="349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r" defTabSz="8443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47">
              <a:latin typeface="Arial" pitchFamily="-110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153442" y="1753130"/>
            <a:ext cx="2948351" cy="1605504"/>
          </a:xfrm>
          <a:prstGeom prst="rect">
            <a:avLst/>
          </a:prstGeom>
          <a:noFill/>
          <a:ln w="34925" cap="flat" cmpd="sng" algn="ctr">
            <a:solidFill>
              <a:srgbClr val="009CD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33" tIns="42217" rIns="84433" bIns="42217" numCol="1" rtlCol="0" anchor="ctr" anchorCtr="0" compatLnSpc="1">
            <a:prstTxWarp prst="textNoShape">
              <a:avLst/>
            </a:prstTxWarp>
          </a:bodyPr>
          <a:lstStyle/>
          <a:p>
            <a:pPr algn="r" defTabSz="8443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47">
              <a:latin typeface="Arial" pitchFamily="-110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60FBD0-C8A6-44F8-A465-DB9898068A48}"/>
              </a:ext>
            </a:extLst>
          </p:cNvPr>
          <p:cNvGrpSpPr/>
          <p:nvPr/>
        </p:nvGrpSpPr>
        <p:grpSpPr>
          <a:xfrm>
            <a:off x="6155908" y="3525273"/>
            <a:ext cx="2604689" cy="816668"/>
            <a:chOff x="6414608" y="3139379"/>
            <a:chExt cx="2968357" cy="1039146"/>
          </a:xfrm>
        </p:grpSpPr>
        <p:sp>
          <p:nvSpPr>
            <p:cNvPr id="76" name="TextBox 75"/>
            <p:cNvSpPr txBox="1"/>
            <p:nvPr/>
          </p:nvSpPr>
          <p:spPr>
            <a:xfrm>
              <a:off x="7929021" y="3139379"/>
              <a:ext cx="1453944" cy="334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108" dirty="0">
                  <a:solidFill>
                    <a:srgbClr val="E98B1A"/>
                  </a:solidFill>
                </a:rPr>
                <a:t>Vlastník</a:t>
              </a:r>
              <a:r>
                <a:rPr lang="en-GB" sz="1108" dirty="0">
                  <a:solidFill>
                    <a:srgbClr val="E98B1A"/>
                  </a:solidFill>
                </a:rPr>
                <a:t> = </a:t>
              </a:r>
              <a:r>
                <a:rPr lang="sk-SK" sz="1108" dirty="0">
                  <a:solidFill>
                    <a:srgbClr val="E98B1A"/>
                  </a:solidFill>
                </a:rPr>
                <a:t>SOOL</a:t>
              </a:r>
              <a:endParaRPr lang="en-GB" sz="1108" dirty="0">
                <a:solidFill>
                  <a:srgbClr val="E98B1A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2FC70F-24FC-47A9-8FD8-FBB9C3064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608" y="3810620"/>
              <a:ext cx="552865" cy="367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63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Bogen 66"/>
          <p:cNvSpPr/>
          <p:nvPr/>
        </p:nvSpPr>
        <p:spPr>
          <a:xfrm rot="12065696">
            <a:off x="8195625" y="3424587"/>
            <a:ext cx="1231384" cy="152528"/>
          </a:xfrm>
          <a:prstGeom prst="arc">
            <a:avLst>
              <a:gd name="adj1" fmla="val 12443770"/>
              <a:gd name="adj2" fmla="val 9281392"/>
            </a:avLst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8034673" y="3052066"/>
            <a:ext cx="1727721" cy="16154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Verify Pack</a:t>
            </a:r>
            <a:endParaRPr kumimoji="0" lang="de-DE" sz="1050" b="0" i="0" u="none" strike="noStrike" kern="1200" cap="none" spc="0" normalizeH="0" baseline="30000" noProof="0" dirty="0" err="1">
              <a:ln>
                <a:noFill/>
              </a:ln>
              <a:solidFill>
                <a:srgbClr val="B2D6E8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31168" y="469860"/>
            <a:ext cx="9825441" cy="443083"/>
          </a:xfrm>
          <a:prstGeom prst="rect">
            <a:avLst/>
          </a:prstGeom>
        </p:spPr>
        <p:txBody>
          <a:bodyPr/>
          <a:lstStyle>
            <a:lvl1pPr algn="l" defTabSz="8065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0625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799" b="0" i="0" u="none" strike="noStrike" kern="1200" cap="none" spc="0" normalizeH="0" baseline="0" noProof="0" dirty="0">
                <a:ln>
                  <a:noFill/>
                </a:ln>
                <a:solidFill>
                  <a:srgbClr val="002749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Statusy balenia lieku v SK-EMVS</a:t>
            </a:r>
            <a:endParaRPr kumimoji="0" lang="de-DE" sz="2799" b="0" i="0" u="none" strike="noStrike" kern="1200" cap="none" spc="0" normalizeH="0" baseline="0" noProof="0" dirty="0">
              <a:ln>
                <a:noFill/>
              </a:ln>
              <a:solidFill>
                <a:srgbClr val="002749">
                  <a:lumMod val="90000"/>
                  <a:lumOff val="10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861681" y="1643582"/>
            <a:ext cx="834507" cy="8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Supplied</a:t>
            </a:r>
            <a:b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Dispensed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5" name="Ellipse 4"/>
          <p:cNvSpPr/>
          <p:nvPr/>
        </p:nvSpPr>
        <p:spPr>
          <a:xfrm>
            <a:off x="5085846" y="3393589"/>
            <a:ext cx="834507" cy="800025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Active</a:t>
            </a:r>
            <a:endParaRPr kumimoji="0" lang="de-DE" sz="1100" b="0" i="0" u="none" strike="noStrike" kern="1200" cap="none" spc="0" normalizeH="0" baseline="0" noProof="0" dirty="0" err="1">
              <a:ln>
                <a:noFill/>
              </a:ln>
              <a:solidFill>
                <a:srgbClr val="B2D6E8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085846" y="1223222"/>
            <a:ext cx="834507" cy="8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Exported</a:t>
            </a:r>
            <a:endParaRPr kumimoji="0" lang="de-DE" sz="1100" b="0" i="0" u="none" strike="noStrike" kern="1200" cap="none" spc="0" normalizeH="0" baseline="0" noProof="0" dirty="0" err="1">
              <a:ln>
                <a:noFill/>
              </a:ln>
              <a:solidFill>
                <a:srgbClr val="B2D6E8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7245085" y="1591951"/>
            <a:ext cx="834507" cy="8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Checked Out</a:t>
            </a:r>
            <a:endParaRPr kumimoji="0" lang="de-DE" sz="1100" b="0" i="0" u="none" strike="noStrike" kern="1200" cap="none" spc="0" normalizeH="0" baseline="0" noProof="0" dirty="0" err="1">
              <a:ln>
                <a:noFill/>
              </a:ln>
              <a:solidFill>
                <a:srgbClr val="B2D6E8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245085" y="4820472"/>
            <a:ext cx="834507" cy="8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Free Sample</a:t>
            </a:r>
            <a:endParaRPr kumimoji="0" lang="de-DE" sz="1100" b="0" i="0" u="none" strike="noStrike" kern="1200" cap="none" spc="0" normalizeH="0" baseline="0" noProof="0" dirty="0" err="1">
              <a:ln>
                <a:noFill/>
              </a:ln>
              <a:solidFill>
                <a:srgbClr val="B2D6E8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8831499" y="3393589"/>
            <a:ext cx="834507" cy="8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Sample</a:t>
            </a:r>
            <a:endParaRPr kumimoji="0" lang="de-DE" sz="1100" b="0" i="0" u="none" strike="noStrike" kern="1200" cap="none" spc="0" normalizeH="0" baseline="0" noProof="0" dirty="0" err="1">
              <a:ln>
                <a:noFill/>
              </a:ln>
              <a:solidFill>
                <a:srgbClr val="B2D6E8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983891" y="4820472"/>
            <a:ext cx="834507" cy="800025"/>
          </a:xfrm>
          <a:prstGeom prst="ellipse">
            <a:avLst/>
          </a:prstGeom>
          <a:solidFill>
            <a:schemeClr val="accent2"/>
          </a:solidFill>
          <a:ln w="38100" cmpd="dbl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Destroyed</a:t>
            </a:r>
            <a:endParaRPr kumimoji="0" lang="de-DE" sz="1100" b="0" i="0" u="none" strike="noStrike" kern="1200" cap="none" spc="0" normalizeH="0" baseline="0" noProof="0" dirty="0" err="1">
              <a:ln>
                <a:noFill/>
              </a:ln>
              <a:solidFill>
                <a:srgbClr val="B2D6E8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85846" y="5347444"/>
            <a:ext cx="834507" cy="800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Locked</a:t>
            </a:r>
            <a:endParaRPr kumimoji="0" lang="de-DE" sz="1100" b="0" i="0" u="none" strike="noStrike" kern="1200" cap="none" spc="0" normalizeH="0" baseline="0" noProof="0" dirty="0" err="1">
              <a:ln>
                <a:noFill/>
              </a:ln>
              <a:solidFill>
                <a:srgbClr val="B2D6E8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395149" y="3391184"/>
            <a:ext cx="834507" cy="800025"/>
          </a:xfrm>
          <a:prstGeom prst="ellipse">
            <a:avLst/>
          </a:prstGeom>
          <a:solidFill>
            <a:schemeClr val="accent2"/>
          </a:solidFill>
          <a:ln w="38100" cmpd="dbl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Stolen</a:t>
            </a:r>
            <a:endParaRPr kumimoji="0" lang="de-DE" sz="1100" b="0" i="0" u="none" strike="noStrike" kern="1200" cap="none" spc="0" normalizeH="0" baseline="0" noProof="0" dirty="0" err="1">
              <a:ln>
                <a:noFill/>
              </a:ln>
              <a:solidFill>
                <a:srgbClr val="B2D6E8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Gerade Verbindung mit Pfeil 14"/>
          <p:cNvCxnSpPr>
            <a:stCxn id="5" idx="2"/>
            <a:endCxn id="12" idx="6"/>
          </p:cNvCxnSpPr>
          <p:nvPr/>
        </p:nvCxnSpPr>
        <p:spPr>
          <a:xfrm flipH="1" flipV="1">
            <a:off x="2229656" y="3791197"/>
            <a:ext cx="2856190" cy="2404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5" idx="1"/>
            <a:endCxn id="4" idx="5"/>
          </p:cNvCxnSpPr>
          <p:nvPr/>
        </p:nvCxnSpPr>
        <p:spPr>
          <a:xfrm flipH="1" flipV="1">
            <a:off x="3573978" y="2326446"/>
            <a:ext cx="1634078" cy="1184303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5" idx="0"/>
            <a:endCxn id="6" idx="4"/>
          </p:cNvCxnSpPr>
          <p:nvPr/>
        </p:nvCxnSpPr>
        <p:spPr>
          <a:xfrm flipV="1">
            <a:off x="5503099" y="2023247"/>
            <a:ext cx="0" cy="1370342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5" idx="7"/>
            <a:endCxn id="7" idx="3"/>
          </p:cNvCxnSpPr>
          <p:nvPr/>
        </p:nvCxnSpPr>
        <p:spPr>
          <a:xfrm flipV="1">
            <a:off x="5798143" y="2274815"/>
            <a:ext cx="1569152" cy="1235934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5" idx="6"/>
            <a:endCxn id="9" idx="2"/>
          </p:cNvCxnSpPr>
          <p:nvPr/>
        </p:nvCxnSpPr>
        <p:spPr>
          <a:xfrm>
            <a:off x="5920353" y="3793601"/>
            <a:ext cx="2911147" cy="0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5" idx="4"/>
            <a:endCxn id="11" idx="0"/>
          </p:cNvCxnSpPr>
          <p:nvPr/>
        </p:nvCxnSpPr>
        <p:spPr>
          <a:xfrm>
            <a:off x="5503099" y="4193613"/>
            <a:ext cx="0" cy="1153831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5" idx="5"/>
            <a:endCxn id="8" idx="1"/>
          </p:cNvCxnSpPr>
          <p:nvPr/>
        </p:nvCxnSpPr>
        <p:spPr>
          <a:xfrm>
            <a:off x="5798143" y="4076452"/>
            <a:ext cx="1569152" cy="861180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5" idx="3"/>
            <a:endCxn id="10" idx="7"/>
          </p:cNvCxnSpPr>
          <p:nvPr/>
        </p:nvCxnSpPr>
        <p:spPr>
          <a:xfrm flipH="1">
            <a:off x="3696188" y="4076452"/>
            <a:ext cx="1511868" cy="86118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Bogen 38"/>
          <p:cNvSpPr/>
          <p:nvPr/>
        </p:nvSpPr>
        <p:spPr>
          <a:xfrm rot="12065696">
            <a:off x="4367960" y="3529964"/>
            <a:ext cx="1231384" cy="152528"/>
          </a:xfrm>
          <a:prstGeom prst="arc">
            <a:avLst>
              <a:gd name="adj1" fmla="val 12443770"/>
              <a:gd name="adj2" fmla="val 9281392"/>
            </a:avLst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529252" y="5966210"/>
            <a:ext cx="208494" cy="2004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0" i="0" u="none" strike="noStrike" kern="1200" cap="none" spc="0" normalizeH="0" baseline="0" noProof="0" dirty="0" err="1">
              <a:ln>
                <a:noFill/>
              </a:ln>
              <a:solidFill>
                <a:srgbClr val="B2D6E8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529252" y="5670485"/>
            <a:ext cx="208494" cy="200475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0" i="0" u="none" strike="noStrike" kern="1200" cap="none" spc="0" normalizeH="0" baseline="0" noProof="0" dirty="0" err="1">
              <a:ln>
                <a:noFill/>
              </a:ln>
              <a:solidFill>
                <a:srgbClr val="B2D6E8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Gerader Verbinder 12"/>
          <p:cNvCxnSpPr/>
          <p:nvPr/>
        </p:nvCxnSpPr>
        <p:spPr>
          <a:xfrm>
            <a:off x="331169" y="5525166"/>
            <a:ext cx="21026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482222" y="5316000"/>
            <a:ext cx="1727721" cy="16154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1" i="0" u="none" strike="noStrike" kern="1200" cap="none" spc="0" normalizeH="0" baseline="0" noProof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Legend</a:t>
            </a:r>
            <a:endParaRPr kumimoji="0" lang="de-DE" sz="1050" b="1" i="0" u="none" strike="noStrike" kern="1200" cap="none" spc="0" normalizeH="0" baseline="0" noProof="0" dirty="0" err="1">
              <a:ln>
                <a:noFill/>
              </a:ln>
              <a:solidFill>
                <a:srgbClr val="B2D6E8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958633" y="5689952"/>
            <a:ext cx="1727721" cy="16154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Active states</a:t>
            </a:r>
            <a:endParaRPr kumimoji="0" lang="de-DE" sz="1050" b="0" i="0" u="none" strike="noStrike" kern="1200" cap="none" spc="0" normalizeH="0" baseline="0" noProof="0" dirty="0" err="1">
              <a:ln>
                <a:noFill/>
              </a:ln>
              <a:solidFill>
                <a:srgbClr val="B2D6E8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958633" y="5985676"/>
            <a:ext cx="1727721" cy="16154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Inactive states</a:t>
            </a:r>
            <a:endParaRPr kumimoji="0" lang="de-DE" sz="1050" b="0" i="0" u="none" strike="noStrike" kern="1200" cap="none" spc="0" normalizeH="0" baseline="0" noProof="0" dirty="0" err="1">
              <a:ln>
                <a:noFill/>
              </a:ln>
              <a:solidFill>
                <a:srgbClr val="B2D6E8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529252" y="6261935"/>
            <a:ext cx="208494" cy="200475"/>
          </a:xfrm>
          <a:prstGeom prst="ellipse">
            <a:avLst/>
          </a:prstGeom>
          <a:solidFill>
            <a:schemeClr val="accent2"/>
          </a:solidFill>
          <a:ln w="38100" cmpd="dbl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 err="1">
              <a:ln>
                <a:noFill/>
              </a:ln>
              <a:solidFill>
                <a:srgbClr val="B2D6E8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958632" y="6275520"/>
            <a:ext cx="1727721" cy="16154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Terminal inactive states</a:t>
            </a:r>
            <a:endParaRPr kumimoji="0" lang="de-DE" sz="1050" b="0" i="0" u="none" strike="noStrike" kern="1200" cap="none" spc="0" normalizeH="0" baseline="0" noProof="0" dirty="0" err="1">
              <a:ln>
                <a:noFill/>
              </a:ln>
              <a:solidFill>
                <a:srgbClr val="B2D6E8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785780" y="2311205"/>
            <a:ext cx="814147" cy="16154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Dispense</a:t>
            </a:r>
            <a:r>
              <a:rPr kumimoji="0" lang="de-DE" sz="105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2)</a:t>
            </a:r>
            <a:endParaRPr kumimoji="0" lang="de-DE" sz="1050" b="0" i="0" u="none" strike="noStrike" kern="1200" cap="none" spc="0" normalizeH="0" baseline="3000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488288" y="3023188"/>
            <a:ext cx="707924" cy="323081"/>
          </a:xfrm>
          <a:prstGeom prst="rect">
            <a:avLst/>
          </a:prstGeom>
          <a:solidFill>
            <a:srgbClr val="FFFFFF">
              <a:alpha val="69804"/>
            </a:srgbClr>
          </a:solidFill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Undo</a:t>
            </a:r>
            <a:b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Dispense</a:t>
            </a:r>
            <a:r>
              <a:rPr kumimoji="0" lang="de-DE" sz="105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2, 3)</a:t>
            </a:r>
            <a:endParaRPr kumimoji="0" lang="de-DE" sz="1050" b="0" i="0" u="none" strike="noStrike" kern="1200" cap="none" spc="0" normalizeH="0" baseline="3000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314575" y="2848738"/>
            <a:ext cx="589892" cy="323081"/>
          </a:xfrm>
          <a:prstGeom prst="rect">
            <a:avLst/>
          </a:prstGeom>
          <a:solidFill>
            <a:srgbClr val="FFFFFF">
              <a:alpha val="69804"/>
            </a:srgbClr>
          </a:solidFill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Undo</a:t>
            </a:r>
            <a:b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Export</a:t>
            </a:r>
            <a:r>
              <a:rPr kumimoji="0" lang="de-DE" sz="105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2, 3)</a:t>
            </a:r>
            <a:endParaRPr kumimoji="0" lang="de-DE" sz="1050" b="0" i="0" u="none" strike="noStrike" kern="1200" cap="none" spc="0" normalizeH="0" baseline="3000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969576" y="3118840"/>
            <a:ext cx="777169" cy="323081"/>
          </a:xfrm>
          <a:prstGeom prst="rect">
            <a:avLst/>
          </a:prstGeom>
          <a:solidFill>
            <a:srgbClr val="FFFFFF">
              <a:alpha val="69804"/>
            </a:srgbClr>
          </a:solidFill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Undo</a:t>
            </a:r>
            <a:b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Check Out</a:t>
            </a:r>
            <a:r>
              <a:rPr kumimoji="0" lang="de-DE" sz="105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2, 3)</a:t>
            </a:r>
            <a:endParaRPr kumimoji="0" lang="de-DE" sz="105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161467" y="3611947"/>
            <a:ext cx="611011" cy="323081"/>
          </a:xfrm>
          <a:prstGeom prst="rect">
            <a:avLst/>
          </a:prstGeom>
          <a:solidFill>
            <a:srgbClr val="FFFFFF">
              <a:alpha val="69804"/>
            </a:srgbClr>
          </a:solidFill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Undo</a:t>
            </a:r>
            <a:b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Sample</a:t>
            </a:r>
            <a:r>
              <a:rPr kumimoji="0" lang="de-DE" sz="105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2, 3)</a:t>
            </a:r>
            <a:endParaRPr kumimoji="0" lang="de-DE" sz="105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5946088" y="4056337"/>
            <a:ext cx="1009162" cy="323081"/>
          </a:xfrm>
          <a:prstGeom prst="rect">
            <a:avLst/>
          </a:prstGeom>
          <a:solidFill>
            <a:srgbClr val="FFFFFF">
              <a:alpha val="69804"/>
            </a:srgbClr>
          </a:solidFill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Undo</a:t>
            </a:r>
            <a:b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Free Sample</a:t>
            </a:r>
            <a:r>
              <a:rPr kumimoji="0" lang="de-DE" sz="105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2, 3)</a:t>
            </a:r>
            <a:endParaRPr kumimoji="0" lang="de-DE" sz="105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5196212" y="4341877"/>
            <a:ext cx="875672" cy="161541"/>
          </a:xfrm>
          <a:prstGeom prst="rect">
            <a:avLst/>
          </a:prstGeom>
          <a:solidFill>
            <a:srgbClr val="FFFFFF">
              <a:alpha val="69804"/>
            </a:srgbClr>
          </a:solidFill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Undo Lock</a:t>
            </a:r>
            <a:r>
              <a:rPr kumimoji="0" lang="de-DE" sz="105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2, 3)</a:t>
            </a:r>
            <a:endParaRPr kumimoji="0" lang="de-DE" sz="105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5379684" y="5034610"/>
            <a:ext cx="540669" cy="161541"/>
          </a:xfrm>
          <a:prstGeom prst="rect">
            <a:avLst/>
          </a:prstGeom>
          <a:solidFill>
            <a:srgbClr val="FFFFFF">
              <a:alpha val="69804"/>
            </a:srgbClr>
          </a:solidFill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Lock</a:t>
            </a:r>
            <a:r>
              <a:rPr kumimoji="0" lang="de-DE" sz="105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2)</a:t>
            </a:r>
            <a:endParaRPr kumimoji="0" lang="de-DE" sz="105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3818398" y="4647327"/>
            <a:ext cx="881502" cy="161541"/>
          </a:xfrm>
          <a:prstGeom prst="rect">
            <a:avLst/>
          </a:prstGeom>
          <a:solidFill>
            <a:srgbClr val="FFFFFF">
              <a:alpha val="69804"/>
            </a:srgbClr>
          </a:solidFill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Destroy </a:t>
            </a:r>
            <a:r>
              <a:rPr kumimoji="0" lang="de-DE" sz="105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 2)</a:t>
            </a:r>
            <a:endParaRPr kumimoji="0" lang="de-DE" sz="1050" b="0" i="0" u="none" strike="noStrike" kern="1200" cap="none" spc="0" normalizeH="0" baseline="3000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2433822" y="3595465"/>
            <a:ext cx="1023468" cy="161541"/>
          </a:xfrm>
          <a:prstGeom prst="rect">
            <a:avLst/>
          </a:prstGeom>
          <a:solidFill>
            <a:srgbClr val="FFFFFF">
              <a:alpha val="69804"/>
            </a:srgbClr>
          </a:solidFill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Stolen </a:t>
            </a:r>
            <a:r>
              <a:rPr kumimoji="0" lang="de-DE" sz="105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 2)</a:t>
            </a:r>
            <a:endParaRPr kumimoji="0" lang="de-DE" sz="105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5318115" y="2164290"/>
            <a:ext cx="480029" cy="161541"/>
          </a:xfrm>
          <a:prstGeom prst="rect">
            <a:avLst/>
          </a:prstGeom>
          <a:solidFill>
            <a:srgbClr val="FFFFFF">
              <a:alpha val="69804"/>
            </a:srgbClr>
          </a:solidFill>
          <a:ln w="317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buClr>
                <a:schemeClr val="accent1"/>
              </a:buClr>
              <a:buSzPct val="85000"/>
              <a:defRPr sz="1050"/>
            </a:lvl1pPr>
          </a:lstStyle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Export</a:t>
            </a:r>
            <a:r>
              <a:rPr kumimoji="0" lang="de-DE" sz="105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2)</a:t>
            </a:r>
            <a:endParaRPr kumimoji="0" lang="de-DE" sz="105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6746744" y="2421730"/>
            <a:ext cx="843443" cy="161541"/>
          </a:xfrm>
          <a:prstGeom prst="rect">
            <a:avLst/>
          </a:prstGeom>
          <a:solidFill>
            <a:srgbClr val="FFFFFF">
              <a:alpha val="69804"/>
            </a:srgbClr>
          </a:solidFill>
          <a:ln w="317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buClr>
                <a:schemeClr val="accent1"/>
              </a:buClr>
              <a:buSzPct val="85000"/>
              <a:defRPr sz="1050"/>
            </a:lvl1pPr>
          </a:lstStyle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Check Out</a:t>
            </a:r>
            <a:r>
              <a:rPr kumimoji="0" lang="de-DE" sz="105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2)</a:t>
            </a:r>
            <a:endParaRPr kumimoji="0" lang="de-DE" sz="105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8079592" y="3604161"/>
            <a:ext cx="589637" cy="161541"/>
          </a:xfrm>
          <a:prstGeom prst="rect">
            <a:avLst/>
          </a:prstGeom>
          <a:solidFill>
            <a:srgbClr val="FFFFFF">
              <a:alpha val="69804"/>
            </a:srgbClr>
          </a:solidFill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Sample</a:t>
            </a:r>
            <a:r>
              <a:rPr kumimoji="0" lang="de-DE" sz="105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2)</a:t>
            </a:r>
            <a:endParaRPr kumimoji="0" lang="de-DE" sz="105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6780136" y="4620985"/>
            <a:ext cx="810051" cy="161541"/>
          </a:xfrm>
          <a:prstGeom prst="rect">
            <a:avLst/>
          </a:prstGeom>
          <a:solidFill>
            <a:srgbClr val="FFFFFF">
              <a:alpha val="69804"/>
            </a:srgbClr>
          </a:solidFill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Free Sample</a:t>
            </a:r>
            <a:r>
              <a:rPr kumimoji="0" lang="de-DE" sz="105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2)</a:t>
            </a:r>
            <a:endParaRPr kumimoji="0" lang="de-DE" sz="105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ogen 50"/>
          <p:cNvSpPr/>
          <p:nvPr/>
        </p:nvSpPr>
        <p:spPr>
          <a:xfrm rot="12065696">
            <a:off x="2143760" y="1792546"/>
            <a:ext cx="1231384" cy="152528"/>
          </a:xfrm>
          <a:prstGeom prst="arc">
            <a:avLst>
              <a:gd name="adj1" fmla="val 12443770"/>
              <a:gd name="adj2" fmla="val 9281392"/>
            </a:avLst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1536532" y="1468006"/>
            <a:ext cx="1727721" cy="16154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Verify Pack</a:t>
            </a:r>
            <a:endParaRPr kumimoji="0" lang="de-DE" sz="1050" b="0" i="0" u="none" strike="noStrike" kern="1200" cap="none" spc="0" normalizeH="0" baseline="30000" noProof="0" dirty="0" err="1">
              <a:ln>
                <a:noFill/>
              </a:ln>
              <a:solidFill>
                <a:srgbClr val="B2D6E8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8478528" y="5142718"/>
            <a:ext cx="3356164" cy="1384634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3000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Undo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destroy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stolen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technically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available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Arvato‘s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NMVS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but will not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authorized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usage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URS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says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so. 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3000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2)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Not possible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batch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expired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recalled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withdrawn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Exception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transaction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comes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another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batch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still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3000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3)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undo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allowed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beyond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after original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transaction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except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‘lock‘.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Undo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batch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locked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withdrawn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currently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still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allowed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will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fixed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NMVS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version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1.2.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Bogen 53"/>
          <p:cNvSpPr/>
          <p:nvPr/>
        </p:nvSpPr>
        <p:spPr>
          <a:xfrm rot="9242980">
            <a:off x="1501215" y="-206488"/>
            <a:ext cx="4569147" cy="6650657"/>
          </a:xfrm>
          <a:prstGeom prst="arc">
            <a:avLst>
              <a:gd name="adj1" fmla="val 16137430"/>
              <a:gd name="adj2" fmla="val 21453457"/>
            </a:avLst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1717922" y="4398051"/>
            <a:ext cx="1023468" cy="161541"/>
          </a:xfrm>
          <a:prstGeom prst="rect">
            <a:avLst/>
          </a:prstGeom>
          <a:solidFill>
            <a:srgbClr val="FFFFFF">
              <a:alpha val="69804"/>
            </a:srgbClr>
          </a:solidFill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Stolen </a:t>
            </a:r>
            <a:r>
              <a:rPr kumimoji="0" lang="de-DE" sz="105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 2)</a:t>
            </a:r>
            <a:endParaRPr kumimoji="0" lang="de-DE" sz="105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Bogen 56"/>
          <p:cNvSpPr/>
          <p:nvPr/>
        </p:nvSpPr>
        <p:spPr>
          <a:xfrm rot="8582911">
            <a:off x="3260952" y="2491940"/>
            <a:ext cx="4569147" cy="2952595"/>
          </a:xfrm>
          <a:prstGeom prst="arc">
            <a:avLst>
              <a:gd name="adj1" fmla="val 19282545"/>
              <a:gd name="adj2" fmla="val 21453457"/>
            </a:avLst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3829234" y="5539726"/>
            <a:ext cx="881502" cy="161541"/>
          </a:xfrm>
          <a:prstGeom prst="rect">
            <a:avLst/>
          </a:prstGeom>
          <a:solidFill>
            <a:srgbClr val="FFFFFF">
              <a:alpha val="69804"/>
            </a:srgbClr>
          </a:solidFill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Destroy </a:t>
            </a:r>
            <a:r>
              <a:rPr kumimoji="0" lang="de-DE" sz="105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 2)</a:t>
            </a:r>
            <a:endParaRPr kumimoji="0" lang="de-DE" sz="1050" b="0" i="0" u="none" strike="noStrike" kern="1200" cap="none" spc="0" normalizeH="0" baseline="3000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Bogen 58"/>
          <p:cNvSpPr/>
          <p:nvPr/>
        </p:nvSpPr>
        <p:spPr>
          <a:xfrm rot="12065696">
            <a:off x="4378390" y="1343633"/>
            <a:ext cx="1231384" cy="152528"/>
          </a:xfrm>
          <a:prstGeom prst="arc">
            <a:avLst>
              <a:gd name="adj1" fmla="val 12443770"/>
              <a:gd name="adj2" fmla="val 9281392"/>
            </a:avLst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3663060" y="1149218"/>
            <a:ext cx="1727721" cy="16154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Verify Pack</a:t>
            </a:r>
            <a:endParaRPr kumimoji="0" lang="de-DE" sz="1050" b="0" i="0" u="none" strike="noStrike" kern="1200" cap="none" spc="0" normalizeH="0" baseline="30000" noProof="0" dirty="0" err="1">
              <a:ln>
                <a:noFill/>
              </a:ln>
              <a:solidFill>
                <a:srgbClr val="B2D6E8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Bogen 60"/>
          <p:cNvSpPr/>
          <p:nvPr/>
        </p:nvSpPr>
        <p:spPr>
          <a:xfrm rot="12065696">
            <a:off x="6519112" y="1739183"/>
            <a:ext cx="1231384" cy="152528"/>
          </a:xfrm>
          <a:prstGeom prst="arc">
            <a:avLst>
              <a:gd name="adj1" fmla="val 12443770"/>
              <a:gd name="adj2" fmla="val 9281392"/>
            </a:avLst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6358160" y="1366662"/>
            <a:ext cx="1727721" cy="16154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Verify Pack</a:t>
            </a:r>
            <a:endParaRPr kumimoji="0" lang="de-DE" sz="1050" b="0" i="0" u="none" strike="noStrike" kern="1200" cap="none" spc="0" normalizeH="0" baseline="30000" noProof="0" dirty="0" err="1">
              <a:ln>
                <a:noFill/>
              </a:ln>
              <a:solidFill>
                <a:srgbClr val="B2D6E8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3711361" y="3360239"/>
            <a:ext cx="1727721" cy="16154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Verify Pack</a:t>
            </a:r>
            <a:endParaRPr kumimoji="0" lang="de-DE" sz="1050" b="0" i="0" u="none" strike="noStrike" kern="1200" cap="none" spc="0" normalizeH="0" baseline="30000" noProof="0" dirty="0" err="1">
              <a:ln>
                <a:noFill/>
              </a:ln>
              <a:solidFill>
                <a:srgbClr val="B2D6E8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Bogen 63"/>
          <p:cNvSpPr/>
          <p:nvPr/>
        </p:nvSpPr>
        <p:spPr>
          <a:xfrm rot="12065696">
            <a:off x="676253" y="3489636"/>
            <a:ext cx="1231384" cy="152528"/>
          </a:xfrm>
          <a:prstGeom prst="arc">
            <a:avLst>
              <a:gd name="adj1" fmla="val 12443770"/>
              <a:gd name="adj2" fmla="val 9281392"/>
            </a:avLst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428084" y="3084325"/>
            <a:ext cx="1727721" cy="16154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Verify Pack</a:t>
            </a:r>
            <a:endParaRPr kumimoji="0" lang="de-DE" sz="1050" b="0" i="0" u="none" strike="noStrike" kern="1200" cap="none" spc="0" normalizeH="0" baseline="30000" noProof="0" dirty="0" err="1">
              <a:ln>
                <a:noFill/>
              </a:ln>
              <a:solidFill>
                <a:srgbClr val="B2D6E8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Bogen 68"/>
          <p:cNvSpPr/>
          <p:nvPr/>
        </p:nvSpPr>
        <p:spPr>
          <a:xfrm rot="9534304" flipH="1">
            <a:off x="7545030" y="4868744"/>
            <a:ext cx="1231384" cy="152528"/>
          </a:xfrm>
          <a:prstGeom prst="arc">
            <a:avLst>
              <a:gd name="adj1" fmla="val 12443770"/>
              <a:gd name="adj2" fmla="val 9281392"/>
            </a:avLst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Textfeld 69"/>
          <p:cNvSpPr txBox="1"/>
          <p:nvPr/>
        </p:nvSpPr>
        <p:spPr>
          <a:xfrm flipH="1">
            <a:off x="8120320" y="4503418"/>
            <a:ext cx="1727721" cy="16154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Verify Pack</a:t>
            </a:r>
            <a:endParaRPr kumimoji="0" lang="de-DE" sz="1050" b="0" i="0" u="none" strike="noStrike" kern="1200" cap="none" spc="0" normalizeH="0" baseline="30000" noProof="0" dirty="0" err="1">
              <a:ln>
                <a:noFill/>
              </a:ln>
              <a:solidFill>
                <a:srgbClr val="B2D6E8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Bogen 70"/>
          <p:cNvSpPr/>
          <p:nvPr/>
        </p:nvSpPr>
        <p:spPr>
          <a:xfrm rot="9534304" flipH="1">
            <a:off x="5386138" y="5427275"/>
            <a:ext cx="1231384" cy="152528"/>
          </a:xfrm>
          <a:prstGeom prst="arc">
            <a:avLst>
              <a:gd name="adj1" fmla="val 12443770"/>
              <a:gd name="adj2" fmla="val 9281392"/>
            </a:avLst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feld 71"/>
          <p:cNvSpPr txBox="1"/>
          <p:nvPr/>
        </p:nvSpPr>
        <p:spPr>
          <a:xfrm flipH="1">
            <a:off x="5961428" y="5061948"/>
            <a:ext cx="1727721" cy="16154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Verify Pack</a:t>
            </a:r>
            <a:endParaRPr kumimoji="0" lang="de-DE" sz="1050" b="0" i="0" u="none" strike="noStrike" kern="1200" cap="none" spc="0" normalizeH="0" baseline="30000" noProof="0" dirty="0" err="1">
              <a:ln>
                <a:noFill/>
              </a:ln>
              <a:solidFill>
                <a:srgbClr val="B2D6E8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Bogen 72"/>
          <p:cNvSpPr/>
          <p:nvPr/>
        </p:nvSpPr>
        <p:spPr>
          <a:xfrm rot="12065696">
            <a:off x="2255725" y="4942148"/>
            <a:ext cx="1231384" cy="152528"/>
          </a:xfrm>
          <a:prstGeom prst="arc">
            <a:avLst>
              <a:gd name="adj1" fmla="val 12443770"/>
              <a:gd name="adj2" fmla="val 9281392"/>
            </a:avLst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2316946" y="4566556"/>
            <a:ext cx="778735" cy="16154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B2D6E8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Verify Pack</a:t>
            </a:r>
            <a:endParaRPr kumimoji="0" lang="de-DE" sz="1050" b="0" i="0" u="none" strike="noStrike" kern="1200" cap="none" spc="0" normalizeH="0" baseline="30000" noProof="0" dirty="0" err="1">
              <a:ln>
                <a:noFill/>
              </a:ln>
              <a:solidFill>
                <a:srgbClr val="B2D6E8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45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31168" y="469860"/>
            <a:ext cx="10949408" cy="750337"/>
          </a:xfrm>
          <a:prstGeom prst="rect">
            <a:avLst/>
          </a:prstGeom>
        </p:spPr>
        <p:txBody>
          <a:bodyPr/>
          <a:lstStyle>
            <a:lvl1pPr algn="l" defTabSz="8065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0625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srgbClr val="002749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Kedy je balenie aktívne, resp. neaktívne pri jeho overovaní cez SK-NMVS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2749">
                  <a:lumMod val="90000"/>
                  <a:lumOff val="10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670" y="1284038"/>
            <a:ext cx="9356970" cy="519906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457097" y="2804217"/>
            <a:ext cx="287602" cy="184618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</a:t>
            </a:r>
            <a:endParaRPr kumimoji="0" lang="de-DE" sz="1999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622226" y="3883568"/>
            <a:ext cx="1599783" cy="276927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799" b="1" i="0" u="sng" strike="noStrike" kern="1200" cap="none" spc="0" normalizeH="0" baseline="0" noProof="0" dirty="0" err="1">
                <a:ln>
                  <a:noFill/>
                </a:ln>
                <a:solidFill>
                  <a:srgbClr val="B2D6E8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Inactive</a:t>
            </a:r>
            <a:endParaRPr kumimoji="0" lang="de-DE" sz="1799" b="1" i="0" u="sng" strike="noStrike" kern="1200" cap="none" spc="0" normalizeH="0" baseline="0" noProof="0" dirty="0">
              <a:ln>
                <a:noFill/>
              </a:ln>
              <a:solidFill>
                <a:srgbClr val="B2D6E8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93032" y="5865404"/>
            <a:ext cx="2929085" cy="553854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8A9"/>
              </a:buClr>
              <a:buSzPct val="85000"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expiry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extended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shortened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MAH after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batch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been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submitted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958" y="2888334"/>
            <a:ext cx="763474" cy="32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6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CBD55-1545-45EC-8CF4-5F2D2516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ARVATO krajiny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79B4E3-3748-4E68-BFB7-8B13E0B8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7</a:t>
            </a:fld>
            <a:endParaRPr lang="sk-S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05E3E-F5B6-460B-8DFF-A65B4EC6F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2" y="2294965"/>
            <a:ext cx="8283388" cy="416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10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42BB173-1783-490D-9297-5E6111F4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Slovenský NMVS - status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FD507-D896-41F8-8968-05FF25FA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5456-A428-4578-B7F5-824AB9BB89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BEFEE-8ADB-4575-8602-324B5941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0B00E74-DB4E-49C4-B12E-D544CE35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2251CF9-C5C1-4C02-906F-0F7A2A4E06B5}" type="slidenum">
              <a:rPr lang="sk-SK" smtClean="0"/>
              <a:t>8</a:t>
            </a:fld>
            <a:endParaRPr lang="sk-S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CFEEA5-67DE-4EB0-9477-C41AEF3B8324}"/>
              </a:ext>
            </a:extLst>
          </p:cNvPr>
          <p:cNvSpPr txBox="1"/>
          <p:nvPr/>
        </p:nvSpPr>
        <p:spPr>
          <a:xfrm>
            <a:off x="561110" y="2501153"/>
            <a:ext cx="1101232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k-SK" sz="1600" dirty="0"/>
              <a:t>SK NMVS je v produkčnej pilotnej prevádzke od 26/06/2018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1400" dirty="0"/>
              <a:t>7 </a:t>
            </a:r>
            <a:r>
              <a:rPr lang="sk-SK" sz="1400" dirty="0" err="1"/>
              <a:t>MAHov</a:t>
            </a:r>
            <a:r>
              <a:rPr lang="sk-SK" sz="1400" dirty="0"/>
              <a:t> už začalo nahrávať </a:t>
            </a:r>
            <a:r>
              <a:rPr lang="sk-SK" sz="1400" dirty="0" err="1"/>
              <a:t>serializovanú</a:t>
            </a:r>
            <a:r>
              <a:rPr lang="sk-SK" sz="1400" dirty="0"/>
              <a:t> produkciu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1400" dirty="0"/>
              <a:t>138994  </a:t>
            </a:r>
            <a:r>
              <a:rPr lang="sk-SK" sz="1400" dirty="0" err="1"/>
              <a:t>serializovaných</a:t>
            </a:r>
            <a:r>
              <a:rPr lang="sk-SK" sz="1400" dirty="0"/>
              <a:t> balení je už nahratých v SK NMVS k 17/09/2018 </a:t>
            </a:r>
            <a:r>
              <a:rPr lang="sk-SK" sz="1100" dirty="0"/>
              <a:t>(</a:t>
            </a:r>
            <a:r>
              <a:rPr lang="sk-SK" sz="1100" dirty="0" err="1"/>
              <a:t>Sumatriptan</a:t>
            </a:r>
            <a:r>
              <a:rPr lang="sk-SK" sz="1100" dirty="0"/>
              <a:t>, </a:t>
            </a:r>
            <a:r>
              <a:rPr lang="sk-SK" sz="1100" dirty="0" err="1"/>
              <a:t>Keytruda</a:t>
            </a:r>
            <a:r>
              <a:rPr lang="sk-SK" sz="1100" dirty="0"/>
              <a:t>, </a:t>
            </a:r>
            <a:r>
              <a:rPr lang="sk-SK" sz="1100" dirty="0" err="1"/>
              <a:t>Aerius</a:t>
            </a:r>
            <a:r>
              <a:rPr lang="sk-SK" sz="1100" dirty="0"/>
              <a:t>, </a:t>
            </a:r>
            <a:r>
              <a:rPr lang="sk-SK" sz="1100" dirty="0" err="1"/>
              <a:t>Zocor</a:t>
            </a:r>
            <a:r>
              <a:rPr lang="sk-SK" sz="1100" dirty="0"/>
              <a:t>, </a:t>
            </a:r>
            <a:r>
              <a:rPr lang="sk-SK" sz="1100" dirty="0" err="1"/>
              <a:t>Ivement</a:t>
            </a:r>
            <a:r>
              <a:rPr lang="sk-SK" sz="1100" dirty="0"/>
              <a:t>, </a:t>
            </a:r>
            <a:r>
              <a:rPr lang="sk-SK" sz="1100" dirty="0" err="1"/>
              <a:t>Singulair</a:t>
            </a:r>
            <a:r>
              <a:rPr lang="sk-SK" sz="1100" dirty="0"/>
              <a:t>) 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600" dirty="0"/>
              <a:t>SOOL spustil </a:t>
            </a:r>
            <a:r>
              <a:rPr lang="sk-SK" sz="1600" dirty="0" err="1"/>
              <a:t>onboarding</a:t>
            </a:r>
            <a:r>
              <a:rPr lang="sk-SK" sz="1600" dirty="0"/>
              <a:t> </a:t>
            </a:r>
            <a:r>
              <a:rPr lang="sk-SK" sz="1600" dirty="0" err="1"/>
              <a:t>portal</a:t>
            </a:r>
            <a:r>
              <a:rPr lang="sk-SK" sz="1600" dirty="0"/>
              <a:t> pre výrobcov – </a:t>
            </a:r>
            <a:r>
              <a:rPr lang="sk-SK" sz="1600" dirty="0" err="1"/>
              <a:t>MAHov</a:t>
            </a:r>
            <a:r>
              <a:rPr lang="sk-SK" sz="1600" dirty="0"/>
              <a:t>, prostredníctvom ktorého </a:t>
            </a:r>
            <a:r>
              <a:rPr lang="sk-SK" sz="1600" dirty="0" err="1"/>
              <a:t>zazmluvňuje</a:t>
            </a:r>
            <a:r>
              <a:rPr lang="sk-SK" sz="1600" dirty="0"/>
              <a:t> </a:t>
            </a:r>
            <a:r>
              <a:rPr lang="sk-SK" sz="1600" dirty="0" err="1"/>
              <a:t>MAHov</a:t>
            </a:r>
            <a:r>
              <a:rPr lang="sk-SK" sz="1600" dirty="0"/>
              <a:t> v súlade s FMD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1200" dirty="0"/>
              <a:t>132 </a:t>
            </a:r>
            <a:r>
              <a:rPr lang="sk-SK" sz="1200" dirty="0" err="1"/>
              <a:t>spoločnosí</a:t>
            </a:r>
            <a:r>
              <a:rPr lang="sk-SK" sz="1200" dirty="0"/>
              <a:t> reprezentujúcich cca 230 </a:t>
            </a:r>
            <a:r>
              <a:rPr lang="sk-SK" sz="1200" dirty="0" err="1"/>
              <a:t>MAHov</a:t>
            </a:r>
            <a:r>
              <a:rPr lang="sk-SK" sz="1200" dirty="0"/>
              <a:t> začalo </a:t>
            </a:r>
            <a:r>
              <a:rPr lang="sk-SK" sz="1200" dirty="0" err="1"/>
              <a:t>registrčný</a:t>
            </a:r>
            <a:r>
              <a:rPr lang="sk-SK" sz="1200" dirty="0"/>
              <a:t> proces,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1200" dirty="0"/>
              <a:t>82 spoločností SOOL validoval čo je 100 </a:t>
            </a:r>
            <a:r>
              <a:rPr lang="sk-SK" sz="1200" dirty="0" err="1"/>
              <a:t>MAHov</a:t>
            </a:r>
            <a:endParaRPr lang="sk-SK" sz="1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1200" dirty="0"/>
              <a:t>2 spoločnosti už zaplatili ročný poplatok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600" dirty="0"/>
              <a:t>SOOL v spolupráci s </a:t>
            </a:r>
            <a:r>
              <a:rPr lang="sk-SK" sz="1600" dirty="0" err="1"/>
              <a:t>ARVATom</a:t>
            </a:r>
            <a:r>
              <a:rPr lang="sk-SK" sz="1600" dirty="0"/>
              <a:t> a inými ARVATO krajinami spustil tzv. </a:t>
            </a:r>
            <a:r>
              <a:rPr lang="sk-SK" sz="1600" dirty="0" err="1"/>
              <a:t>Baseline</a:t>
            </a:r>
            <a:r>
              <a:rPr lang="sk-SK" sz="1600" dirty="0"/>
              <a:t> test pre SW dodávateľov pre ich pomoc a validovanie ich SW, ktoré pripravujú pre svojich užívateľov 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600" dirty="0"/>
              <a:t>SOOL pripravuje spolu s </a:t>
            </a:r>
            <a:r>
              <a:rPr lang="sk-SK" sz="1600" dirty="0" err="1"/>
              <a:t>Crystal</a:t>
            </a:r>
            <a:r>
              <a:rPr lang="sk-SK" sz="1600" dirty="0"/>
              <a:t> </a:t>
            </a:r>
            <a:r>
              <a:rPr lang="sk-SK" sz="1600" dirty="0" err="1"/>
              <a:t>Consulting</a:t>
            </a:r>
            <a:r>
              <a:rPr lang="sk-SK" sz="1600" dirty="0"/>
              <a:t> </a:t>
            </a:r>
            <a:r>
              <a:rPr lang="sk-SK" sz="1600" dirty="0" err="1"/>
              <a:t>onboarding</a:t>
            </a:r>
            <a:r>
              <a:rPr lang="sk-SK" sz="1600" dirty="0"/>
              <a:t> portál pre koncových užívateľov SOOL – lekárne a distribútorov, prostredníctvom ktorého bude validovať koncových užívateľov a zasielať im prístupové informácie k SK NMVS a zároveň ktorý v budúcnosti plánuje použiť na incident management v </a:t>
            </a:r>
            <a:r>
              <a:rPr lang="sk-SK" sz="1600" dirty="0" err="1"/>
              <a:t>lekárńach</a:t>
            </a:r>
            <a:endParaRPr lang="sk-SK" sz="1600" dirty="0"/>
          </a:p>
          <a:p>
            <a:pPr marL="342900" indent="-342900">
              <a:buFont typeface="+mj-lt"/>
              <a:buAutoNum type="arabicPeriod"/>
            </a:pPr>
            <a:r>
              <a:rPr lang="sk-SK" sz="1600" dirty="0"/>
              <a:t>SOOL spolupracuje s MZ a ŠUKL na vyjasnení niektorých aspektov FMD</a:t>
            </a:r>
          </a:p>
          <a:p>
            <a:pPr marL="342900" indent="-342900">
              <a:buFont typeface="+mj-lt"/>
              <a:buAutoNum type="arabicPeriod"/>
            </a:pPr>
            <a:endParaRPr lang="sk-SK" sz="16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526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B55AF-7CF3-4B53-9CD4-B432D3A6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Situácia v Európe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D23BA-D534-4EB6-B409-6AB7F9B8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1CF9-C5C1-4C02-906F-0F7A2A4E06B5}" type="slidenum">
              <a:rPr lang="sk-SK" smtClean="0"/>
              <a:t>9</a:t>
            </a:fld>
            <a:endParaRPr lang="sk-S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FDBC30-E0F1-4C3C-A91B-9F820769E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12192000" cy="443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539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ón − zasadacia miestnosť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ón − zasadacia miestnosť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 − zasadacia miestnosť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9377</TotalTime>
  <Words>670</Words>
  <Application>Microsoft Office PowerPoint</Application>
  <PresentationFormat>Širokouhlá</PresentationFormat>
  <Paragraphs>138</Paragraphs>
  <Slides>16</Slides>
  <Notes>1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Ión − zasadacia miestnosť</vt:lpstr>
      <vt:lpstr>Ion Boardroom</vt:lpstr>
      <vt:lpstr>think-cell Folie</vt:lpstr>
      <vt:lpstr>SOOL</vt:lpstr>
      <vt:lpstr>Agenda</vt:lpstr>
      <vt:lpstr>Aktuány stav projektu</vt:lpstr>
      <vt:lpstr>EMVS – koncept riešenia</vt:lpstr>
      <vt:lpstr>Prezentácia programu PowerPoint</vt:lpstr>
      <vt:lpstr>Prezentácia programu PowerPoint</vt:lpstr>
      <vt:lpstr>ARVATO krajiny</vt:lpstr>
      <vt:lpstr>Slovenský NMVS - status</vt:lpstr>
      <vt:lpstr>Situácia v Európe</vt:lpstr>
      <vt:lpstr>Prezentácia programu PowerPoint</vt:lpstr>
      <vt:lpstr>Štatistika SK SW poskytovateľov v ARVATO Sandboxe</vt:lpstr>
      <vt:lpstr>Aktuálne verzie SK - NMVS</vt:lpstr>
      <vt:lpstr>Prezentácia programu PowerPoint</vt:lpstr>
      <vt:lpstr>Agenda</vt:lpstr>
      <vt:lpstr>Tracelink EU FMD Compliance Offering – ukážka riešenia</vt:lpstr>
      <vt:lpstr>NMVS Connect – ukážka standalone riešenia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 pripojenia a verifikácie LP</dc:title>
  <dc:creator>Pavol Ondrovic</dc:creator>
  <cp:lastModifiedBy>Pavol Ondrovic</cp:lastModifiedBy>
  <cp:revision>73</cp:revision>
  <dcterms:created xsi:type="dcterms:W3CDTF">2018-03-13T08:08:32Z</dcterms:created>
  <dcterms:modified xsi:type="dcterms:W3CDTF">2018-09-18T15:33:36Z</dcterms:modified>
</cp:coreProperties>
</file>