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1"/>
  </p:notesMasterIdLst>
  <p:sldIdLst>
    <p:sldId id="361" r:id="rId2"/>
    <p:sldId id="372" r:id="rId3"/>
    <p:sldId id="341" r:id="rId4"/>
    <p:sldId id="373" r:id="rId5"/>
    <p:sldId id="374" r:id="rId6"/>
    <p:sldId id="375" r:id="rId7"/>
    <p:sldId id="376" r:id="rId8"/>
    <p:sldId id="391" r:id="rId9"/>
    <p:sldId id="377" r:id="rId10"/>
    <p:sldId id="338" r:id="rId11"/>
    <p:sldId id="370" r:id="rId12"/>
    <p:sldId id="378" r:id="rId13"/>
    <p:sldId id="302" r:id="rId14"/>
    <p:sldId id="392" r:id="rId15"/>
    <p:sldId id="390" r:id="rId16"/>
    <p:sldId id="384" r:id="rId17"/>
    <p:sldId id="385" r:id="rId18"/>
    <p:sldId id="386" r:id="rId19"/>
    <p:sldId id="387" r:id="rId20"/>
    <p:sldId id="357" r:id="rId21"/>
    <p:sldId id="368" r:id="rId22"/>
    <p:sldId id="383" r:id="rId23"/>
    <p:sldId id="321" r:id="rId24"/>
    <p:sldId id="379" r:id="rId25"/>
    <p:sldId id="380" r:id="rId26"/>
    <p:sldId id="381" r:id="rId27"/>
    <p:sldId id="365" r:id="rId28"/>
    <p:sldId id="323" r:id="rId29"/>
    <p:sldId id="389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3553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3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347A8-C0AA-4854-BF13-7BF55E468F6D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9E54-0FAA-4F3C-B75F-CA80A9028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landscape is made up: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</a:t>
            </a:r>
            <a:r>
              <a:rPr lang="en-GB" baseline="0" dirty="0"/>
              <a:t> Hub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National Blueprint System and its Interfaces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SDKs with working code examples for the Hub and Blueprint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Pharmacy / Dispensaries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The scope covered by the Model Contract is the National Blueprint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C65BF-27CC-40C3-85C9-1655C28BD25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8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landscape is made up: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</a:t>
            </a:r>
            <a:r>
              <a:rPr lang="en-GB" baseline="0" dirty="0"/>
              <a:t> Hub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National Blueprint System and its Interfaces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SDKs with working code examples for the Hub and Blueprint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Pharmacy / Dispensaries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The scope covered by the Model Contract is the National Blueprint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C65BF-27CC-40C3-85C9-1655C28BD25B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457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EMVO was audited by EDQM (European Directorate for the Quality of Medicines) and: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Currently no legal basis to impose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GxP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NMVS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QMS is required to ensure secure &amp; reliable EMVS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9E54-0FAA-4F3C-B75F-CA80A9028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9E54-0FAA-4F3C-B75F-CA80A9028B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EED0F-6DEE-4AF3-B15C-85BD6290A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" y="404665"/>
            <a:ext cx="3312053" cy="655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A3FE2-AF97-47DB-9109-5D803C35A9DF}"/>
              </a:ext>
            </a:extLst>
          </p:cNvPr>
          <p:cNvSpPr txBox="1"/>
          <p:nvPr userDrawn="1"/>
        </p:nvSpPr>
        <p:spPr>
          <a:xfrm>
            <a:off x="3791744" y="404664"/>
            <a:ext cx="816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Slovenská asociácia spoločností v oblasti liekovej regulácie</a:t>
            </a:r>
          </a:p>
          <a:p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Slovak Association of Regulatory Affairs Professionals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176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08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69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86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30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650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07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076931" y="6324122"/>
            <a:ext cx="6336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sk-SK" sz="1050" noProof="0" dirty="0"/>
              <a:t>Slovenská organizácia pre overovanie liekov</a:t>
            </a:r>
            <a:endParaRPr lang="en-US" sz="105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68FC0-185D-4791-B8FB-794D3F6D0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7" y="6174285"/>
            <a:ext cx="1261517" cy="5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94" y="332656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649576" y="76470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31486" y="1340769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881BC-E8E3-43D9-80F6-0C711B757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7" y="6174285"/>
            <a:ext cx="1261517" cy="553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AA05D7-451E-45AB-9309-E4C9BEE0B0A7}"/>
              </a:ext>
            </a:extLst>
          </p:cNvPr>
          <p:cNvSpPr txBox="1"/>
          <p:nvPr userDrawn="1"/>
        </p:nvSpPr>
        <p:spPr>
          <a:xfrm>
            <a:off x="9840416" y="638932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solidFill>
                  <a:schemeClr val="accent6"/>
                </a:solidFill>
              </a:rPr>
              <a:t>Seminár</a:t>
            </a:r>
            <a:r>
              <a:rPr lang="sk-SK" sz="800" dirty="0">
                <a:solidFill>
                  <a:schemeClr val="accent6"/>
                </a:solidFill>
              </a:rPr>
              <a:t> </a:t>
            </a:r>
            <a:r>
              <a:rPr lang="pt-BR" sz="800" b="1" dirty="0">
                <a:solidFill>
                  <a:schemeClr val="accent6"/>
                </a:solidFill>
              </a:rPr>
              <a:t>Registrácia liekov SR</a:t>
            </a:r>
          </a:p>
          <a:p>
            <a:pPr algn="ctr"/>
            <a:r>
              <a:rPr lang="pt-BR" sz="800" dirty="0">
                <a:solidFill>
                  <a:schemeClr val="accent6"/>
                </a:solidFill>
              </a:rPr>
              <a:t>20. február 2018</a:t>
            </a:r>
            <a:endParaRPr lang="sk-SK" sz="800" dirty="0">
              <a:solidFill>
                <a:schemeClr val="accent6"/>
              </a:solidFill>
            </a:endParaRPr>
          </a:p>
          <a:p>
            <a:pPr algn="ctr"/>
            <a:r>
              <a:rPr lang="sk-SK" sz="800" dirty="0">
                <a:solidFill>
                  <a:schemeClr val="accent6"/>
                </a:solidFill>
              </a:rPr>
              <a:t>Roman Guba</a:t>
            </a:r>
            <a:endParaRPr lang="pt-BR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0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6685A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AA3EA-0569-43EF-BBA3-83FDB109D5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0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37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745-595B-4991-AEC0-FF049A7EEA0A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DDC-23DE-49AE-A5D2-38EADB887B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42FD4-BD0D-4DE6-9143-5C90907ED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276938"/>
            <a:ext cx="119396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745-595B-4991-AEC0-FF049A7EEA0A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DDC-23DE-49AE-A5D2-38EADB88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727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rcode.tec-it.com/en/DataMatrix?data=This%20is%20a%20Data%20Matrix%20by%20TEC-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ncelaria@sool.sk" TargetMode="External"/><Relationship Id="rId2" Type="http://schemas.openxmlformats.org/officeDocument/2006/relationships/hyperlink" Target="http://www.sool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vo-medicines.eu/faq/" TargetMode="External"/><Relationship Id="rId2" Type="http://schemas.openxmlformats.org/officeDocument/2006/relationships/hyperlink" Target="https://emvo-medicines.eu/down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emvo-medicines.eu/home/obp/obp-portal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l.s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078955-A79D-4E68-B1E1-1C298F86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548681"/>
            <a:ext cx="7056783" cy="1296144"/>
          </a:xfrm>
        </p:spPr>
        <p:txBody>
          <a:bodyPr/>
          <a:lstStyle/>
          <a:p>
            <a:pPr algn="ctr"/>
            <a:r>
              <a:rPr lang="sk-SK" sz="2000" dirty="0"/>
              <a:t>Implementácia nariadenia EÚ 2016/161 o povinnosti verifikácie pravosti liekov pri vydávaní lieku pacientovi </a:t>
            </a:r>
            <a:br>
              <a:rPr lang="sk-SK" sz="2000" dirty="0"/>
            </a:br>
            <a:r>
              <a:rPr lang="sk-SK" sz="2000" dirty="0"/>
              <a:t>v podmienkach SR</a:t>
            </a:r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576D0-BC51-4197-83A3-9438D3BF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48" y="2564904"/>
            <a:ext cx="8136904" cy="30948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400" dirty="0"/>
              <a:t>seminár</a:t>
            </a:r>
          </a:p>
          <a:p>
            <a:pPr marL="0" indent="0" algn="ctr">
              <a:buNone/>
            </a:pPr>
            <a:r>
              <a:rPr lang="sk-SK" sz="2400" b="1" dirty="0"/>
              <a:t>Registrácia liekov SR</a:t>
            </a:r>
          </a:p>
          <a:p>
            <a:pPr marL="0" indent="0" algn="ctr">
              <a:buNone/>
            </a:pPr>
            <a:r>
              <a:rPr lang="sk-SK" sz="2400" dirty="0"/>
              <a:t>20. február 2018, </a:t>
            </a:r>
          </a:p>
          <a:p>
            <a:pPr marL="0" indent="0" algn="ctr">
              <a:buNone/>
            </a:pPr>
            <a:r>
              <a:rPr lang="sk-SK" sz="2400" dirty="0" err="1"/>
              <a:t>Austria</a:t>
            </a:r>
            <a:r>
              <a:rPr lang="sk-SK" sz="2400" dirty="0"/>
              <a:t> Trend Hotel Bratislava, Bratislava</a:t>
            </a:r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dirty="0"/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/>
              <a:t>Roman Guba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/>
              <a:t>VR SOOL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88A2-13C2-4E21-8868-A4AE231A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99F40-68E4-40BF-9FC6-6EDA0253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33" y="6210300"/>
            <a:ext cx="18954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4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4" y="2636912"/>
            <a:ext cx="8840818" cy="35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9339" y="908721"/>
            <a:ext cx="6502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Štruktúra Data Matrix kódu balenia na základe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GTIN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2D k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5" y="2252060"/>
            <a:ext cx="4856907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6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Podľa EFPIA </a:t>
            </a:r>
            <a:r>
              <a:rPr lang="sk-SK" sz="1662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k-SK" sz="166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62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lang="sk-SK" sz="166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62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sk-SK" sz="166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  <a:r>
              <a:rPr lang="sk-SK" sz="1662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1662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D97643-1BA5-46CB-B3FB-DE905BD9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33E43DEE-01B0-42DD-A22D-F97AB2019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98" y="1965346"/>
            <a:ext cx="639914" cy="6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06583C-FC2A-40F1-BFAE-C3C2B5959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4717" y="3361457"/>
            <a:ext cx="5016137" cy="3202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E5D3B-1247-4594-A9CD-63510BF4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sk-SK" dirty="0" err="1"/>
              <a:t>ážka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36C5DB-8AE2-486F-8B09-DBAAC4825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0746" y="1869597"/>
            <a:ext cx="5882194" cy="58326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9E524-2434-482F-BAA7-584C7C0E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0BC72-9388-419B-A8DB-9C6D1B83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3709">
            <a:off x="7544795" y="1353922"/>
            <a:ext cx="2846670" cy="1897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FB3B0-DEAF-48EF-BD18-EBC58369811E}"/>
              </a:ext>
            </a:extLst>
          </p:cNvPr>
          <p:cNvSpPr txBox="1"/>
          <p:nvPr/>
        </p:nvSpPr>
        <p:spPr>
          <a:xfrm>
            <a:off x="1774021" y="6311523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01</a:t>
            </a:r>
            <a:r>
              <a:rPr lang="en-US" sz="1600" dirty="0"/>
              <a:t>04030855366606</a:t>
            </a:r>
            <a:r>
              <a:rPr lang="en-US" sz="1600" dirty="0">
                <a:solidFill>
                  <a:srgbClr val="FFFF00"/>
                </a:solidFill>
              </a:rPr>
              <a:t>21</a:t>
            </a:r>
            <a:r>
              <a:rPr lang="en-US" sz="1600" dirty="0"/>
              <a:t>91447107536982</a:t>
            </a:r>
            <a:r>
              <a:rPr lang="en-US" sz="1600" dirty="0">
                <a:solidFill>
                  <a:srgbClr val="FFFF00"/>
                </a:solidFill>
              </a:rPr>
              <a:t>10</a:t>
            </a:r>
            <a:r>
              <a:rPr lang="en-US" sz="1600" dirty="0"/>
              <a:t>HS4835</a:t>
            </a:r>
            <a:r>
              <a:rPr lang="en-US" sz="1600" dirty="0">
                <a:solidFill>
                  <a:srgbClr val="FFFF00"/>
                </a:solidFill>
              </a:rPr>
              <a:t>17</a:t>
            </a:r>
            <a:r>
              <a:rPr lang="en-US" sz="1600" dirty="0"/>
              <a:t>220831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747A259-FF96-42B3-9F17-90731951D82D}"/>
              </a:ext>
            </a:extLst>
          </p:cNvPr>
          <p:cNvSpPr/>
          <p:nvPr/>
        </p:nvSpPr>
        <p:spPr>
          <a:xfrm rot="2510351">
            <a:off x="6030366" y="3566540"/>
            <a:ext cx="233022" cy="3219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9EE2-8209-4B00-8694-359D62EE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6" y="927100"/>
            <a:ext cx="7714348" cy="709865"/>
          </a:xfrm>
        </p:spPr>
        <p:txBody>
          <a:bodyPr/>
          <a:lstStyle/>
          <a:p>
            <a:pPr algn="ctr"/>
            <a:r>
              <a:rPr lang="sk-SK" sz="2400" dirty="0"/>
              <a:t>Bezpečnostné prvky detailnejšie</a:t>
            </a:r>
            <a:br>
              <a:rPr lang="sk-SK" sz="2400" dirty="0"/>
            </a:br>
            <a:r>
              <a:rPr lang="sk-SK" sz="2400" dirty="0"/>
              <a:t>2. ATD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DE7C-6100-4E23-8714-1E7D376B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441" y="2268334"/>
            <a:ext cx="7603483" cy="1880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Technické špecifikácia</a:t>
            </a:r>
          </a:p>
          <a:p>
            <a:r>
              <a:rPr lang="sk-SK" dirty="0"/>
              <a:t>Nariadenie (EÚ) 2016/161 nestanovuje technickú špecifikáciu ATP (BP slúžiaci na overenie, či sa s LP manipulovalo)</a:t>
            </a:r>
          </a:p>
          <a:p>
            <a:r>
              <a:rPr lang="sk-SK" dirty="0"/>
              <a:t>výber najvhodnejšieho ATP umožňujúceho overenie, či bolo balenie otvorené / manipulované s ním je ponechaná na výrobcu lieku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BE551-0EA2-409B-8F0B-0723F8C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70958-B524-430F-8ED5-B46BF3C8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38" y="4247951"/>
            <a:ext cx="2447925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2949E4-4C26-4F45-8C51-2B92AC4C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63" y="4149080"/>
            <a:ext cx="1541893" cy="186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47B45-74E3-4E8A-AE2C-C09160A3F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656" y="4125591"/>
            <a:ext cx="2151864" cy="2151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F050E-332B-40B4-8573-4D12BFEAD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97522">
            <a:off x="7573580" y="4554180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E6D505A-019D-465D-9529-6EB4DE81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70" y="927099"/>
            <a:ext cx="6343672" cy="76768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/>
              <a:t>Slovenská Organizácia pre Overenie Liekov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9588" y="2276872"/>
            <a:ext cx="892899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14DFD-663D-45C4-8D39-80CECD618C3E}"/>
              </a:ext>
            </a:extLst>
          </p:cNvPr>
          <p:cNvSpPr/>
          <p:nvPr/>
        </p:nvSpPr>
        <p:spPr>
          <a:xfrm>
            <a:off x="3937497" y="24211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DELEGOVANÉ NARIADENIE KOMISIE (EÚ) 2016/161 z 2. októbra 2015,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FB3C8-B76A-42C5-BB6F-DD463A5551A8}"/>
              </a:ext>
            </a:extLst>
          </p:cNvPr>
          <p:cNvSpPr/>
          <p:nvPr/>
        </p:nvSpPr>
        <p:spPr>
          <a:xfrm>
            <a:off x="2024582" y="3211670"/>
            <a:ext cx="83978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KAPITOLA VII</a:t>
            </a:r>
          </a:p>
          <a:p>
            <a:pPr algn="ctr"/>
            <a:r>
              <a:rPr lang="en-US" dirty="0"/>
              <a:t>ZRIADENIE, SPRÁVA A PRÍSTUP DO R</a:t>
            </a:r>
            <a:r>
              <a:rPr lang="sk-SK" dirty="0"/>
              <a:t>EGISTRAČNÉHO</a:t>
            </a:r>
            <a:r>
              <a:rPr lang="en-US" dirty="0"/>
              <a:t> SYSTÉMU</a:t>
            </a:r>
          </a:p>
          <a:p>
            <a:pPr algn="ctr"/>
            <a:r>
              <a:rPr lang="en-US" dirty="0" err="1"/>
              <a:t>Článok</a:t>
            </a:r>
            <a:r>
              <a:rPr lang="en-US" dirty="0"/>
              <a:t> 31</a:t>
            </a:r>
            <a:endParaRPr lang="sk-SK" dirty="0"/>
          </a:p>
          <a:p>
            <a:pPr algn="ctr"/>
            <a:endParaRPr lang="en-US" dirty="0"/>
          </a:p>
          <a:p>
            <a:r>
              <a:rPr lang="en-US" dirty="0" err="1"/>
              <a:t>Zriadenie</a:t>
            </a:r>
            <a:r>
              <a:rPr lang="en-US" dirty="0"/>
              <a:t> </a:t>
            </a:r>
            <a:r>
              <a:rPr lang="en-US" dirty="0" err="1"/>
              <a:t>registračného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Registračný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, v </a:t>
            </a:r>
            <a:r>
              <a:rPr lang="en-US" dirty="0" err="1"/>
              <a:t>ktorom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uložené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o </a:t>
            </a:r>
            <a:r>
              <a:rPr lang="en-US" dirty="0" err="1"/>
              <a:t>bezpečnostných</a:t>
            </a:r>
            <a:r>
              <a:rPr lang="en-US" dirty="0"/>
              <a:t> </a:t>
            </a:r>
            <a:r>
              <a:rPr lang="en-US" dirty="0" err="1"/>
              <a:t>prvkoch</a:t>
            </a:r>
            <a:r>
              <a:rPr lang="en-US" dirty="0"/>
              <a:t> v </a:t>
            </a:r>
            <a:r>
              <a:rPr lang="en-US" dirty="0" err="1"/>
              <a:t>zmysle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54a </a:t>
            </a:r>
            <a:r>
              <a:rPr lang="en-US" dirty="0" err="1"/>
              <a:t>ods</a:t>
            </a:r>
            <a:r>
              <a:rPr lang="en-US" dirty="0"/>
              <a:t>. 2 </a:t>
            </a:r>
            <a:r>
              <a:rPr lang="en-US" dirty="0" err="1"/>
              <a:t>písm</a:t>
            </a:r>
            <a:r>
              <a:rPr lang="en-US" dirty="0"/>
              <a:t>. e) </a:t>
            </a:r>
            <a:r>
              <a:rPr lang="en-US" dirty="0" err="1"/>
              <a:t>smernice</a:t>
            </a:r>
            <a:r>
              <a:rPr lang="en-US" dirty="0"/>
              <a:t> 2001/83/ES, </a:t>
            </a:r>
            <a:r>
              <a:rPr lang="en-US" dirty="0" err="1"/>
              <a:t>zriaďuje</a:t>
            </a:r>
            <a:r>
              <a:rPr lang="en-US" dirty="0"/>
              <a:t> a </a:t>
            </a:r>
            <a:r>
              <a:rPr lang="en-US" dirty="0" err="1"/>
              <a:t>spravuje</a:t>
            </a:r>
            <a:r>
              <a:rPr lang="en-US" dirty="0"/>
              <a:t> </a:t>
            </a:r>
            <a:r>
              <a:rPr lang="en-US" dirty="0" err="1"/>
              <a:t>neziskový</a:t>
            </a:r>
            <a:r>
              <a:rPr lang="en-US" dirty="0"/>
              <a:t> </a:t>
            </a:r>
            <a:r>
              <a:rPr lang="en-US" dirty="0" err="1"/>
              <a:t>právny</a:t>
            </a:r>
            <a:r>
              <a:rPr lang="en-US" dirty="0"/>
              <a:t> </a:t>
            </a:r>
            <a:r>
              <a:rPr lang="en-US" dirty="0" err="1"/>
              <a:t>subjekt</a:t>
            </a:r>
            <a:r>
              <a:rPr lang="en-US" dirty="0"/>
              <a:t>, resp. </a:t>
            </a:r>
            <a:r>
              <a:rPr lang="en-US" dirty="0" err="1"/>
              <a:t>neziskové</a:t>
            </a:r>
            <a:r>
              <a:rPr lang="en-US" dirty="0"/>
              <a:t> </a:t>
            </a:r>
            <a:r>
              <a:rPr lang="en-US" dirty="0" err="1"/>
              <a:t>právne</a:t>
            </a:r>
            <a:r>
              <a:rPr lang="en-US" dirty="0"/>
              <a:t> </a:t>
            </a:r>
            <a:r>
              <a:rPr lang="en-US" dirty="0" err="1"/>
              <a:t>subjekty</a:t>
            </a:r>
            <a:r>
              <a:rPr lang="en-US" dirty="0"/>
              <a:t> </a:t>
            </a:r>
            <a:r>
              <a:rPr lang="en-US" dirty="0" err="1"/>
              <a:t>založené</a:t>
            </a:r>
            <a:r>
              <a:rPr lang="en-US" dirty="0"/>
              <a:t> v </a:t>
            </a:r>
            <a:r>
              <a:rPr lang="en-US" dirty="0" err="1"/>
              <a:t>Únii</a:t>
            </a:r>
            <a:r>
              <a:rPr lang="en-US" dirty="0"/>
              <a:t> </a:t>
            </a:r>
            <a:r>
              <a:rPr lang="en-US" dirty="0" err="1"/>
              <a:t>výrobcami</a:t>
            </a:r>
            <a:r>
              <a:rPr lang="en-US" dirty="0"/>
              <a:t> a </a:t>
            </a:r>
            <a:r>
              <a:rPr lang="en-US" dirty="0" err="1"/>
              <a:t>držiteľmi</a:t>
            </a:r>
            <a:r>
              <a:rPr lang="en-US" dirty="0"/>
              <a:t> </a:t>
            </a:r>
            <a:r>
              <a:rPr lang="en-US" dirty="0" err="1"/>
              <a:t>povolenia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uvedenie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  <a:r>
              <a:rPr lang="en-US" dirty="0" err="1"/>
              <a:t>liekov</a:t>
            </a:r>
            <a:r>
              <a:rPr lang="en-US" dirty="0"/>
              <a:t> </a:t>
            </a:r>
            <a:r>
              <a:rPr lang="en-US" dirty="0" err="1"/>
              <a:t>vybavených</a:t>
            </a:r>
            <a:r>
              <a:rPr lang="en-US" dirty="0"/>
              <a:t> </a:t>
            </a:r>
            <a:r>
              <a:rPr lang="en-US" dirty="0" err="1"/>
              <a:t>bezpečnostnými</a:t>
            </a:r>
            <a:r>
              <a:rPr lang="en-US" dirty="0"/>
              <a:t> </a:t>
            </a:r>
            <a:r>
              <a:rPr lang="en-US" dirty="0" err="1"/>
              <a:t>prvkami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92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E6D505A-019D-465D-9529-6EB4DE81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70" y="927099"/>
            <a:ext cx="6343672" cy="76768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/>
              <a:t>Slovenská Organizácia pre Overenie Liekov - SOOL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9588" y="2276872"/>
            <a:ext cx="8928992" cy="3816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2600" b="1" dirty="0"/>
              <a:t>SMVO – Slovak Medicines Verification Organisation</a:t>
            </a:r>
            <a:r>
              <a:rPr lang="sk-SK" sz="2600" dirty="0"/>
              <a:t> </a:t>
            </a:r>
          </a:p>
          <a:p>
            <a:pPr marL="0" indent="0">
              <a:buNone/>
            </a:pPr>
            <a:r>
              <a:rPr lang="sk-SK" sz="2000" dirty="0"/>
              <a:t>Zakladatelia AIFP, GENAS, SLeK, AVEL</a:t>
            </a:r>
          </a:p>
          <a:p>
            <a:pPr marL="0" indent="0">
              <a:buNone/>
            </a:pPr>
            <a:r>
              <a:rPr lang="sk-SK" sz="2000" dirty="0"/>
              <a:t>Práce na FMD a príprava založenia organizácie: od 2014 – vytvorená FMD pracovná skupina pri AIFP</a:t>
            </a:r>
          </a:p>
          <a:p>
            <a:pPr marL="0" indent="0">
              <a:buNone/>
            </a:pPr>
            <a:r>
              <a:rPr lang="sk-SK" sz="2000" dirty="0"/>
              <a:t>Organizácia zaregistrovaná: 18.7.2017 (SOOL - záujmového združenia právnických osôb)</a:t>
            </a:r>
          </a:p>
          <a:p>
            <a:pPr marL="0" indent="0">
              <a:buNone/>
            </a:pPr>
            <a:r>
              <a:rPr lang="sk-SK" sz="2000" dirty="0"/>
              <a:t>Predstavitelia SOOL:</a:t>
            </a: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MUDr. Miroslav Lednár – predseda predstavenstva </a:t>
            </a:r>
            <a:r>
              <a:rPr lang="en-US" sz="1800" dirty="0">
                <a:solidFill>
                  <a:schemeClr val="tx2"/>
                </a:solidFill>
              </a:rPr>
              <a:t>, AIFP</a:t>
            </a:r>
            <a:endParaRPr lang="sk-SK" sz="1800" dirty="0">
              <a:solidFill>
                <a:schemeClr val="tx2"/>
              </a:solidFill>
            </a:endParaRP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PharmDr. Michaela Palágyi, PhD. – podpredseda predstavenstva </a:t>
            </a:r>
            <a:r>
              <a:rPr lang="en-US" sz="1800" dirty="0">
                <a:solidFill>
                  <a:schemeClr val="tx2"/>
                </a:solidFill>
              </a:rPr>
              <a:t>, GENAS</a:t>
            </a:r>
            <a:endParaRPr lang="sk-SK" sz="1800" dirty="0">
              <a:solidFill>
                <a:schemeClr val="tx2"/>
              </a:solidFill>
            </a:endParaRP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Mgr. Tomáš Turiak - člen predstavenstva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SleK</a:t>
            </a:r>
            <a:endParaRPr lang="sk-SK" sz="1800" dirty="0">
              <a:solidFill>
                <a:schemeClr val="tx2"/>
              </a:solidFill>
            </a:endParaRP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RNDr. Jozef Pospíšil – člen predstavenstva</a:t>
            </a:r>
            <a:r>
              <a:rPr lang="en-US" sz="1800" dirty="0">
                <a:solidFill>
                  <a:schemeClr val="tx2"/>
                </a:solidFill>
              </a:rPr>
              <a:t>, AVEL</a:t>
            </a:r>
            <a:endParaRPr lang="sk-SK" sz="1800" dirty="0">
              <a:solidFill>
                <a:schemeClr val="tx2"/>
              </a:solidFill>
            </a:endParaRP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Ing. Roman Guba – výkonný riaditeľ </a:t>
            </a:r>
            <a:r>
              <a:rPr lang="en-US" sz="1800" dirty="0">
                <a:solidFill>
                  <a:schemeClr val="tx2"/>
                </a:solidFill>
              </a:rPr>
              <a:t>, SOOL</a:t>
            </a:r>
            <a:endParaRPr lang="sk-SK" sz="1800" dirty="0">
              <a:solidFill>
                <a:schemeClr val="tx2"/>
              </a:solidFill>
            </a:endParaRPr>
          </a:p>
          <a:p>
            <a:pPr lvl="1" indent="-342900"/>
            <a:r>
              <a:rPr lang="sk-SK" sz="1800" dirty="0">
                <a:solidFill>
                  <a:schemeClr val="tx2"/>
                </a:solidFill>
              </a:rPr>
              <a:t>Mgr. Pavol </a:t>
            </a:r>
            <a:r>
              <a:rPr lang="sk-SK" sz="1800" dirty="0" err="1">
                <a:solidFill>
                  <a:schemeClr val="tx2"/>
                </a:solidFill>
              </a:rPr>
              <a:t>Ondrovič</a:t>
            </a:r>
            <a:r>
              <a:rPr lang="sk-SK" sz="1800" dirty="0">
                <a:solidFill>
                  <a:schemeClr val="tx2"/>
                </a:solidFill>
              </a:rPr>
              <a:t> – projektový manager</a:t>
            </a:r>
            <a:r>
              <a:rPr lang="en-US" sz="1800" dirty="0">
                <a:solidFill>
                  <a:schemeClr val="tx2"/>
                </a:solidFill>
              </a:rPr>
              <a:t>, SOOL</a:t>
            </a:r>
            <a:endParaRPr lang="sk-SK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2000" dirty="0" err="1">
                <a:solidFill>
                  <a:schemeClr val="tx2"/>
                </a:solidFill>
              </a:rPr>
              <a:t>Ďaľšie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info</a:t>
            </a:r>
            <a:r>
              <a:rPr lang="sk-SK" sz="2000" dirty="0">
                <a:solidFill>
                  <a:schemeClr val="tx2"/>
                </a:solidFill>
              </a:rPr>
              <a:t>:  </a:t>
            </a:r>
            <a:r>
              <a:rPr lang="sk-SK" sz="2000" dirty="0">
                <a:solidFill>
                  <a:schemeClr val="tx2"/>
                </a:solidFill>
                <a:hlinkClick r:id="rId2"/>
              </a:rPr>
              <a:t>www.sool.sk</a:t>
            </a:r>
            <a:r>
              <a:rPr lang="sk-SK" sz="2000" dirty="0">
                <a:solidFill>
                  <a:schemeClr val="tx2"/>
                </a:solidFill>
              </a:rPr>
              <a:t>, </a:t>
            </a:r>
            <a:r>
              <a:rPr lang="sk-SK" sz="2000" dirty="0" err="1">
                <a:solidFill>
                  <a:schemeClr val="tx2"/>
                </a:solidFill>
                <a:hlinkClick r:id="rId3"/>
              </a:rPr>
              <a:t>kancelaria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@sool.sk</a:t>
            </a:r>
            <a:r>
              <a:rPr lang="en-US" sz="2000" dirty="0">
                <a:solidFill>
                  <a:schemeClr val="tx2"/>
                </a:solidFill>
              </a:rPr>
              <a:t>,  SOOL </a:t>
            </a:r>
            <a:r>
              <a:rPr lang="en-US" sz="2000" dirty="0" err="1">
                <a:solidFill>
                  <a:schemeClr val="tx2"/>
                </a:solidFill>
              </a:rPr>
              <a:t>z.z.p.o</a:t>
            </a:r>
            <a:r>
              <a:rPr lang="en-US" sz="2000" dirty="0">
                <a:solidFill>
                  <a:schemeClr val="tx2"/>
                </a:solidFill>
              </a:rPr>
              <a:t>.  </a:t>
            </a:r>
            <a:r>
              <a:rPr lang="en-US" sz="2000" dirty="0" err="1">
                <a:solidFill>
                  <a:schemeClr val="tx2"/>
                </a:solidFill>
              </a:rPr>
              <a:t>Einsteinova</a:t>
            </a:r>
            <a:r>
              <a:rPr lang="en-US" sz="2000" dirty="0">
                <a:solidFill>
                  <a:schemeClr val="tx2"/>
                </a:solidFill>
              </a:rPr>
              <a:t> 11, 851 01 Bratislava</a:t>
            </a: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02BC5-84B0-4555-8120-59D732F9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645024"/>
            <a:ext cx="17865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931" y="98949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SOOL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7930" y="2314471"/>
            <a:ext cx="81590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4"/>
              </a:spcBef>
            </a:pPr>
            <a:r>
              <a: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Hlavnou úlohou SOOL je zriadiť a spravovať SK registračný systém (SK-NMVS) v súlade s požiadavkami FMD čo znamená okrem iného aj: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osú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ladiť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národnými kompetentnými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orgánmi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(MZ SR,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ŠUKL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uveden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í FMD do reálneho života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spolupracovať a koordinovať kroky implementácie, testovania a pilotnej fázy  SK-NMVS s výrobcami liekov, distribútormi, lekárňami a s ich dodávateľmi IT systémov, ktorí budú implementovať funkcionalitu overovania do ich systémov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zmluvne zastrešiť SK-NMVS (podpísať zmluvu s  IT dodávateľom SK-NMVS, s EMVO, s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MAHmi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iné) a sledovať ich plnenie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koordinova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ť práce na projekte vrátane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udržiava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prehľad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 pokroku na úlohách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všetkých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zainteresovaných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strán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vybudovať QMS pre SK-NMVS 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zabezpečiť finančného krytia NMVS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B0CC6B4-FD4C-4234-B0E7-966AF8EE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2" y="2132856"/>
            <a:ext cx="8752485" cy="39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E59115-E8C0-4F09-8C2E-D68C6FFD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782320"/>
            <a:ext cx="6779024" cy="709865"/>
          </a:xfrm>
        </p:spPr>
        <p:txBody>
          <a:bodyPr>
            <a:noAutofit/>
          </a:bodyPr>
          <a:lstStyle/>
          <a:p>
            <a:pPr algn="ctr"/>
            <a:r>
              <a:rPr lang="sk-SK" sz="2400" dirty="0"/>
              <a:t>Registračný</a:t>
            </a:r>
            <a:r>
              <a:rPr lang="en-US" sz="2400" dirty="0"/>
              <a:t> </a:t>
            </a:r>
            <a:r>
              <a:rPr lang="en-US" sz="2400" dirty="0" err="1"/>
              <a:t>systém</a:t>
            </a:r>
            <a:r>
              <a:rPr lang="sk-SK" sz="2400" dirty="0"/>
              <a:t> -  EMVS </a:t>
            </a:r>
            <a:br>
              <a:rPr lang="sk-SK" sz="2400" dirty="0"/>
            </a:br>
            <a:r>
              <a:rPr lang="sk-SK" sz="2400" dirty="0"/>
              <a:t>základný koncept 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D3A37B0-0A9F-40AD-8431-68875692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6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3" y="888776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Základný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</a:t>
            </a:r>
            <a:r>
              <a:rPr lang="sk-SK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hlavní hráči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BCDFB-E464-489C-8FAE-F5C430CE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62" y="2060849"/>
            <a:ext cx="8819738" cy="41218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8E565A-B6CB-48F5-A40A-66E5CFBF477C}"/>
              </a:ext>
            </a:extLst>
          </p:cNvPr>
          <p:cNvSpPr/>
          <p:nvPr/>
        </p:nvSpPr>
        <p:spPr>
          <a:xfrm>
            <a:off x="6096000" y="4725144"/>
            <a:ext cx="1224136" cy="1370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3F07B2-A45C-43E6-93C3-E3497AFB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88CDE-C7F6-47A8-83D2-7F11E74C2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295595"/>
            <a:ext cx="2592288" cy="350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3BE77-9B4C-4A6B-8C5F-A1C0CAE1DD4F}"/>
              </a:ext>
            </a:extLst>
          </p:cNvPr>
          <p:cNvSpPr txBox="1"/>
          <p:nvPr/>
        </p:nvSpPr>
        <p:spPr>
          <a:xfrm>
            <a:off x="6510046" y="5287295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</a:rPr>
              <a:t>SK</a:t>
            </a:r>
            <a:r>
              <a:rPr lang="sk-SK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11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90" y="1028915"/>
            <a:ext cx="8572838" cy="56005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810" y="346179"/>
            <a:ext cx="6345260" cy="709865"/>
          </a:xfrm>
        </p:spPr>
        <p:txBody>
          <a:bodyPr/>
          <a:lstStyle/>
          <a:p>
            <a:r>
              <a:rPr lang="en-GB" dirty="0" err="1"/>
              <a:t>Tok</a:t>
            </a:r>
            <a:r>
              <a:rPr lang="en-GB" dirty="0"/>
              <a:t> d</a:t>
            </a:r>
            <a:r>
              <a:rPr lang="sk-SK" dirty="0" err="1"/>
              <a:t>át</a:t>
            </a:r>
            <a:r>
              <a:rPr lang="sk-SK" dirty="0"/>
              <a:t> v EMVS systéme</a:t>
            </a:r>
            <a:endParaRPr lang="en-GB" sz="1477" baseline="30000" dirty="0"/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3FFDC403-B64B-4853-A975-6AB90660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9764762" y="3704017"/>
            <a:ext cx="368906" cy="1005055"/>
          </a:xfrm>
          <a:prstGeom prst="roundRect">
            <a:avLst/>
          </a:prstGeom>
          <a:solidFill>
            <a:srgbClr val="007C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Calibri" panose="020F0502020204030204" pitchFamily="34" charset="0"/>
              </a:rPr>
              <a:t>Web Access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974451" y="4187341"/>
            <a:ext cx="781789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98B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rapezoid 1"/>
          <p:cNvSpPr/>
          <p:nvPr/>
        </p:nvSpPr>
        <p:spPr bwMode="auto">
          <a:xfrm rot="16200000">
            <a:off x="3254727" y="1640979"/>
            <a:ext cx="1218968" cy="246262"/>
          </a:xfrm>
          <a:prstGeom prst="trapezoid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8" dirty="0">
              <a:latin typeface="Arial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330929" y="1625465"/>
            <a:ext cx="1115370" cy="291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93" dirty="0">
                <a:solidFill>
                  <a:schemeClr val="bg1"/>
                </a:solidFill>
                <a:latin typeface="Calibri" panose="020F0502020204030204" pitchFamily="34" charset="0"/>
              </a:rPr>
              <a:t>Manufacturer</a:t>
            </a:r>
            <a:endParaRPr lang="en-GB" sz="147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11907" y="1435444"/>
            <a:ext cx="1325845" cy="66452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Manufacturer</a:t>
            </a:r>
            <a:br>
              <a:rPr lang="en-GB" sz="1293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21" name="Trapezoid 20"/>
          <p:cNvSpPr/>
          <p:nvPr/>
        </p:nvSpPr>
        <p:spPr bwMode="auto">
          <a:xfrm rot="5400000" flipH="1">
            <a:off x="7688516" y="1641242"/>
            <a:ext cx="1232981" cy="259747"/>
          </a:xfrm>
          <a:prstGeom prst="trapezoid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8" dirty="0">
              <a:latin typeface="Arial" pitchFamily="-11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7944664" y="1572771"/>
            <a:ext cx="74738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  <a:latin typeface="Calibri" panose="020F0502020204030204" pitchFamily="34" charset="0"/>
              </a:rPr>
              <a:t>Parallel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8807824" y="1433522"/>
            <a:ext cx="1325845" cy="66452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Parallel</a:t>
            </a:r>
            <a:br>
              <a:rPr lang="en-GB" sz="1293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Distributer</a:t>
            </a:r>
            <a:br>
              <a:rPr lang="en-GB" sz="1293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29" name="Trapezoid 28"/>
          <p:cNvSpPr/>
          <p:nvPr/>
        </p:nvSpPr>
        <p:spPr bwMode="auto">
          <a:xfrm rot="10800000" flipH="1">
            <a:off x="6839624" y="5239012"/>
            <a:ext cx="1232981" cy="259747"/>
          </a:xfrm>
          <a:prstGeom prst="trapezoid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8" dirty="0"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3903" y="5186149"/>
            <a:ext cx="87286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  <a:latin typeface="Calibri" panose="020F0502020204030204" pitchFamily="34" charset="0"/>
              </a:rPr>
              <a:t>Interface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451593" y="5845172"/>
            <a:ext cx="1325845" cy="66452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Pharmacy</a:t>
            </a:r>
            <a:br>
              <a:rPr lang="en-GB" sz="1293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805860" y="5845172"/>
            <a:ext cx="1325845" cy="66452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Wholesaler</a:t>
            </a:r>
            <a:br>
              <a:rPr lang="en-GB" sz="1293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293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36" name="Trapezoid 35"/>
          <p:cNvSpPr/>
          <p:nvPr/>
        </p:nvSpPr>
        <p:spPr bwMode="auto">
          <a:xfrm rot="10800000" flipH="1">
            <a:off x="8556339" y="5245076"/>
            <a:ext cx="1232981" cy="259747"/>
          </a:xfrm>
          <a:prstGeom prst="trapezoid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8" dirty="0">
              <a:latin typeface="Arial" pitchFamily="-11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4229" y="5186149"/>
            <a:ext cx="87286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  <a:latin typeface="Calibri" panose="020F0502020204030204" pitchFamily="34" charset="0"/>
              </a:rPr>
              <a:t>Interface</a:t>
            </a:r>
          </a:p>
        </p:txBody>
      </p:sp>
      <p:sp>
        <p:nvSpPr>
          <p:cNvPr id="42" name="Trapezoid 41"/>
          <p:cNvSpPr/>
          <p:nvPr/>
        </p:nvSpPr>
        <p:spPr bwMode="auto">
          <a:xfrm rot="10800000" flipH="1">
            <a:off x="4106835" y="3160977"/>
            <a:ext cx="1232981" cy="259747"/>
          </a:xfrm>
          <a:prstGeom prst="trapezoid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8" dirty="0">
              <a:latin typeface="Arial" pitchFamily="-11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5927" y="3120775"/>
            <a:ext cx="87286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  <a:latin typeface="Calibri" panose="020F0502020204030204" pitchFamily="34" charset="0"/>
              </a:rPr>
              <a:t>Interface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230421" y="1602417"/>
            <a:ext cx="1552649" cy="330390"/>
            <a:chOff x="1848028" y="1289963"/>
            <a:chExt cx="1681497" cy="357808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1848028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2461191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3074353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10800000">
            <a:off x="7337499" y="1604792"/>
            <a:ext cx="1552649" cy="330390"/>
            <a:chOff x="1848028" y="1289963"/>
            <a:chExt cx="1681497" cy="357808"/>
          </a:xfrm>
        </p:grpSpPr>
        <p:sp>
          <p:nvSpPr>
            <p:cNvPr id="57" name="Right Arrow 56"/>
            <p:cNvSpPr/>
            <p:nvPr/>
          </p:nvSpPr>
          <p:spPr bwMode="auto">
            <a:xfrm>
              <a:off x="1848028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2461191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3074353" y="1289963"/>
              <a:ext cx="455172" cy="35780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4433" tIns="42217" rIns="84433" bIns="42217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8443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47">
                <a:latin typeface="Arial" pitchFamily="-110" charset="0"/>
              </a:endParaRPr>
            </a:p>
          </p:txBody>
        </p:sp>
      </p:grpSp>
      <p:sp>
        <p:nvSpPr>
          <p:cNvPr id="60" name="Right Arrow 59"/>
          <p:cNvSpPr/>
          <p:nvPr/>
        </p:nvSpPr>
        <p:spPr bwMode="auto">
          <a:xfrm rot="2750654">
            <a:off x="6395538" y="2254437"/>
            <a:ext cx="361557" cy="34507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61" name="Right Arrow 60"/>
          <p:cNvSpPr/>
          <p:nvPr/>
        </p:nvSpPr>
        <p:spPr bwMode="auto">
          <a:xfrm rot="8110075">
            <a:off x="5038068" y="2324132"/>
            <a:ext cx="361557" cy="34507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-816762" y="4193432"/>
            <a:ext cx="189476" cy="166169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rgbClr val="F692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-676040" y="4334154"/>
            <a:ext cx="189476" cy="166169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rgbClr val="F692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009E-6 -3.7037E-7 L 0.1244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036E-6 -3.33333E-6 L -0.12327 -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3 -0.06204 L 0.20039 0.2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1 -0.07871 L -0.18179 0.243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83 0.29167 C 0.66624 0.29468 0.70102 0.22014 0.73982 0.12732 C 0.77877 0.03241 0.80747 -0.04467 0.80458 -0.04768 C 0.80154 -0.05023 0.76755 0.02338 0.72876 0.11621 C 0.68916 0.21088 0.66047 0.28866 0.66383 0.29167 Z " pathEditMode="relative" rAng="1860000" ptsTypes="AAAAA">
                                      <p:cBhvr>
                                        <p:cTn id="3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8" y="-169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98204 0.25439 C 0.98012 0.2574 0.94309 0.19189 0.90157 0.10926 C 0.85941 0.02477 0.82815 -0.04375 0.83071 -0.04746 C 0.8336 -0.05023 0.86967 0.01481 0.91119 0.09722 C 0.95367 0.18171 0.98493 0.25139 0.98204 0.25439 Z " pathEditMode="relative" rAng="19440000" ptsTypes="AAAAA">
                                      <p:cBhvr>
                                        <p:cTn id="3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7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6" grpId="0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1919" y="590618"/>
            <a:ext cx="6345260" cy="709865"/>
          </a:xfrm>
        </p:spPr>
        <p:txBody>
          <a:bodyPr>
            <a:noAutofit/>
          </a:bodyPr>
          <a:lstStyle/>
          <a:p>
            <a:r>
              <a:rPr lang="en-GB" sz="2400" dirty="0"/>
              <a:t>EMVS </a:t>
            </a:r>
            <a:r>
              <a:rPr lang="en-GB" sz="2400" dirty="0" err="1"/>
              <a:t>komponenty</a:t>
            </a:r>
            <a:r>
              <a:rPr lang="sk-SK" sz="2400" dirty="0"/>
              <a:t> a ich vlastníctvo</a:t>
            </a:r>
            <a:endParaRPr lang="en-GB" sz="2400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20D28A2C-191C-42F1-AC9C-3A22637B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19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16" y="1367236"/>
            <a:ext cx="7013136" cy="4581615"/>
          </a:xfrm>
          <a:prstGeom prst="rect">
            <a:avLst/>
          </a:prstGeom>
        </p:spPr>
      </p:pic>
      <p:sp>
        <p:nvSpPr>
          <p:cNvPr id="40" name="Rounded Rectangle 32"/>
          <p:cNvSpPr/>
          <p:nvPr/>
        </p:nvSpPr>
        <p:spPr bwMode="auto">
          <a:xfrm>
            <a:off x="6429193" y="5289166"/>
            <a:ext cx="1088277" cy="56245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Pharmacy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1" name="Rounded Rectangle 34"/>
          <p:cNvSpPr/>
          <p:nvPr/>
        </p:nvSpPr>
        <p:spPr bwMode="auto">
          <a:xfrm>
            <a:off x="8332487" y="5289166"/>
            <a:ext cx="1088641" cy="56245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Wholesaler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2" name="Rounded Rectangle 16"/>
          <p:cNvSpPr/>
          <p:nvPr/>
        </p:nvSpPr>
        <p:spPr bwMode="auto">
          <a:xfrm>
            <a:off x="2792787" y="1697958"/>
            <a:ext cx="1097674" cy="55841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Manufacturer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3" name="Rounded Rectangle 23"/>
          <p:cNvSpPr/>
          <p:nvPr/>
        </p:nvSpPr>
        <p:spPr bwMode="auto">
          <a:xfrm>
            <a:off x="8346147" y="1693559"/>
            <a:ext cx="1104296" cy="55841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Parallel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Distributer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382643" y="1367237"/>
            <a:ext cx="2070690" cy="1736393"/>
          </a:xfrm>
          <a:prstGeom prst="rect">
            <a:avLst/>
          </a:prstGeom>
          <a:noFill/>
          <a:ln w="34925" cap="flat" cmpd="sng" algn="ctr">
            <a:solidFill>
              <a:srgbClr val="1D99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7981" y="2452064"/>
            <a:ext cx="1552028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1D992A"/>
                </a:solidFill>
              </a:rPr>
              <a:t>Vlastník</a:t>
            </a:r>
            <a:r>
              <a:rPr lang="en-GB" sz="1108" dirty="0">
                <a:solidFill>
                  <a:srgbClr val="1D992A"/>
                </a:solidFill>
              </a:rPr>
              <a:t> = </a:t>
            </a:r>
            <a:r>
              <a:rPr lang="sk-SK" sz="1108" dirty="0">
                <a:solidFill>
                  <a:srgbClr val="1D992A"/>
                </a:solidFill>
              </a:rPr>
              <a:t>Výrobca lieku</a:t>
            </a:r>
            <a:endParaRPr lang="en-GB" sz="1108" dirty="0">
              <a:solidFill>
                <a:srgbClr val="1D992A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9936" y="1357901"/>
            <a:ext cx="1140057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E98B1A"/>
                </a:solidFill>
              </a:rPr>
              <a:t>Vlastník</a:t>
            </a:r>
            <a:r>
              <a:rPr lang="en-GB" sz="1108" dirty="0">
                <a:solidFill>
                  <a:srgbClr val="E98B1A"/>
                </a:solidFill>
              </a:rPr>
              <a:t> = EMVO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1939" y="2366807"/>
            <a:ext cx="1867831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1D992A"/>
                </a:solidFill>
              </a:rPr>
              <a:t>Vlastník</a:t>
            </a:r>
            <a:r>
              <a:rPr lang="en-GB" sz="1108" dirty="0">
                <a:solidFill>
                  <a:srgbClr val="1D992A"/>
                </a:solidFill>
              </a:rPr>
              <a:t> = </a:t>
            </a:r>
            <a:r>
              <a:rPr lang="en-GB" sz="1108" dirty="0" err="1">
                <a:solidFill>
                  <a:srgbClr val="1D992A"/>
                </a:solidFill>
              </a:rPr>
              <a:t>Paral</a:t>
            </a:r>
            <a:r>
              <a:rPr lang="sk-SK" sz="1108" dirty="0" err="1">
                <a:solidFill>
                  <a:srgbClr val="1D992A"/>
                </a:solidFill>
              </a:rPr>
              <a:t>elný</a:t>
            </a:r>
            <a:r>
              <a:rPr lang="en-GB" sz="1108" dirty="0">
                <a:solidFill>
                  <a:srgbClr val="1D992A"/>
                </a:solidFill>
              </a:rPr>
              <a:t> </a:t>
            </a:r>
            <a:r>
              <a:rPr lang="en-GB" sz="1108" dirty="0" err="1">
                <a:solidFill>
                  <a:srgbClr val="1D992A"/>
                </a:solidFill>
              </a:rPr>
              <a:t>Distri</a:t>
            </a:r>
            <a:r>
              <a:rPr lang="sk-SK" sz="1108" dirty="0">
                <a:solidFill>
                  <a:srgbClr val="1D992A"/>
                </a:solidFill>
              </a:rPr>
              <a:t>bútor</a:t>
            </a:r>
            <a:endParaRPr lang="en-GB" sz="1108" dirty="0">
              <a:solidFill>
                <a:srgbClr val="1D992A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1385" y="5914164"/>
            <a:ext cx="195252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7030A0"/>
                </a:solidFill>
              </a:rPr>
              <a:t>Vlastník</a:t>
            </a:r>
            <a:r>
              <a:rPr lang="en-GB" sz="1108" dirty="0">
                <a:solidFill>
                  <a:srgbClr val="7030A0"/>
                </a:solidFill>
              </a:rPr>
              <a:t> = </a:t>
            </a:r>
            <a:r>
              <a:rPr lang="sk-SK" sz="1108" dirty="0">
                <a:solidFill>
                  <a:srgbClr val="7030A0"/>
                </a:solidFill>
              </a:rPr>
              <a:t>Lekáreň</a:t>
            </a:r>
            <a:endParaRPr lang="en-GB" sz="1108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13908" y="5922930"/>
            <a:ext cx="1935861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7030A0"/>
                </a:solidFill>
              </a:rPr>
              <a:t>Vlastník</a:t>
            </a:r>
            <a:r>
              <a:rPr lang="en-GB" sz="1108" dirty="0">
                <a:solidFill>
                  <a:srgbClr val="7030A0"/>
                </a:solidFill>
              </a:rPr>
              <a:t> = </a:t>
            </a:r>
            <a:r>
              <a:rPr lang="sk-SK" sz="1108" dirty="0">
                <a:solidFill>
                  <a:srgbClr val="7030A0"/>
                </a:solidFill>
              </a:rPr>
              <a:t>Distribútor</a:t>
            </a:r>
            <a:endParaRPr lang="en-GB" sz="1108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929022" y="3139379"/>
            <a:ext cx="1162498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8" dirty="0">
                <a:solidFill>
                  <a:srgbClr val="E98B1A"/>
                </a:solidFill>
              </a:rPr>
              <a:t>Vlastník</a:t>
            </a:r>
            <a:r>
              <a:rPr lang="en-GB" sz="1108" dirty="0">
                <a:solidFill>
                  <a:srgbClr val="E98B1A"/>
                </a:solidFill>
              </a:rPr>
              <a:t> = </a:t>
            </a:r>
            <a:r>
              <a:rPr lang="sk-SK" sz="1108" dirty="0">
                <a:solidFill>
                  <a:srgbClr val="E98B1A"/>
                </a:solidFill>
              </a:rPr>
              <a:t>SOOL</a:t>
            </a:r>
            <a:endParaRPr lang="en-GB" sz="1108" dirty="0">
              <a:solidFill>
                <a:srgbClr val="E98B1A"/>
              </a:solidFill>
            </a:endParaRPr>
          </a:p>
        </p:txBody>
      </p:sp>
      <p:cxnSp>
        <p:nvCxnSpPr>
          <p:cNvPr id="78" name="Straight Connector 77"/>
          <p:cNvCxnSpPr>
            <a:cxnSpLocks/>
          </p:cNvCxnSpPr>
          <p:nvPr/>
        </p:nvCxnSpPr>
        <p:spPr bwMode="auto">
          <a:xfrm>
            <a:off x="8478869" y="3955289"/>
            <a:ext cx="730492" cy="9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98B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7815449" y="1367236"/>
            <a:ext cx="2134320" cy="1736393"/>
          </a:xfrm>
          <a:prstGeom prst="rect">
            <a:avLst/>
          </a:prstGeom>
          <a:noFill/>
          <a:ln w="34925" cap="flat" cmpd="sng" algn="ctr">
            <a:solidFill>
              <a:srgbClr val="1D99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77" name="Rounded Rectangle 14"/>
          <p:cNvSpPr/>
          <p:nvPr/>
        </p:nvSpPr>
        <p:spPr bwMode="auto">
          <a:xfrm>
            <a:off x="9086283" y="3462841"/>
            <a:ext cx="368906" cy="1005055"/>
          </a:xfrm>
          <a:prstGeom prst="roundRect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Calibri" panose="020F0502020204030204" pitchFamily="34" charset="0"/>
              </a:rPr>
              <a:t>Web Access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075073" y="3103630"/>
            <a:ext cx="3876811" cy="1704789"/>
          </a:xfrm>
          <a:prstGeom prst="rect">
            <a:avLst/>
          </a:prstGeom>
          <a:noFill/>
          <a:ln w="34925" cap="flat" cmpd="sng" algn="ctr">
            <a:solidFill>
              <a:srgbClr val="009C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075072" y="4804020"/>
            <a:ext cx="1938836" cy="1455365"/>
          </a:xfrm>
          <a:prstGeom prst="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13908" y="4804019"/>
            <a:ext cx="1937975" cy="1455364"/>
          </a:xfrm>
          <a:prstGeom prst="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455446" y="1367236"/>
            <a:ext cx="3360002" cy="1736393"/>
          </a:xfrm>
          <a:prstGeom prst="rect">
            <a:avLst/>
          </a:prstGeom>
          <a:noFill/>
          <a:ln w="34925" cap="flat" cmpd="sng" algn="ctr">
            <a:solidFill>
              <a:srgbClr val="009C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/>
      <p:bldP spid="61" grpId="0"/>
      <p:bldP spid="62" grpId="0"/>
      <p:bldP spid="63" grpId="0"/>
      <p:bldP spid="64" grpId="0"/>
      <p:bldP spid="76" grpId="0"/>
      <p:bldP spid="55" grpId="0" animBg="1"/>
      <p:bldP spid="57" grpId="0" animBg="1"/>
      <p:bldP spid="58" grpId="0" animBg="1"/>
      <p:bldP spid="59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0360-137D-4F00-8194-159899E0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D996-82BF-4C22-A86D-CBA0DA71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441" y="2489202"/>
            <a:ext cx="7665999" cy="3530599"/>
          </a:xfrm>
        </p:spPr>
        <p:txBody>
          <a:bodyPr>
            <a:normAutofit/>
          </a:bodyPr>
          <a:lstStyle/>
          <a:p>
            <a:r>
              <a:rPr lang="en-US" dirty="0" err="1"/>
              <a:t>Nariadenie</a:t>
            </a:r>
            <a:r>
              <a:rPr lang="en-US" dirty="0"/>
              <a:t> EÚ 2016/161 </a:t>
            </a:r>
            <a:r>
              <a:rPr lang="en-US" dirty="0" err="1"/>
              <a:t>ustanovujúce</a:t>
            </a:r>
            <a:r>
              <a:rPr lang="en-US" dirty="0"/>
              <a:t> </a:t>
            </a:r>
            <a:r>
              <a:rPr lang="en-US" dirty="0" err="1"/>
              <a:t>pravidlá</a:t>
            </a:r>
            <a:r>
              <a:rPr lang="en-US" dirty="0"/>
              <a:t> </a:t>
            </a:r>
            <a:r>
              <a:rPr lang="sk-SK" dirty="0"/>
              <a:t>pre</a:t>
            </a:r>
            <a:r>
              <a:rPr lang="en-US" dirty="0"/>
              <a:t> </a:t>
            </a:r>
            <a:r>
              <a:rPr lang="en-US" dirty="0" err="1"/>
              <a:t>bezpečnostné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en-US" dirty="0" err="1"/>
              <a:t>uvedené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obale</a:t>
            </a:r>
            <a:r>
              <a:rPr lang="sk-SK" dirty="0"/>
              <a:t> </a:t>
            </a:r>
            <a:r>
              <a:rPr lang="en-US" dirty="0" err="1"/>
              <a:t>humánnych</a:t>
            </a:r>
            <a:r>
              <a:rPr lang="en-US" dirty="0"/>
              <a:t> </a:t>
            </a:r>
            <a:r>
              <a:rPr lang="en-US" dirty="0" err="1"/>
              <a:t>liekov</a:t>
            </a:r>
            <a:r>
              <a:rPr lang="en-US" dirty="0"/>
              <a:t> - </a:t>
            </a:r>
            <a:r>
              <a:rPr lang="en-US" dirty="0" err="1"/>
              <a:t>platnosť</a:t>
            </a:r>
            <a:r>
              <a:rPr lang="en-US" dirty="0"/>
              <a:t> </a:t>
            </a:r>
            <a:r>
              <a:rPr lang="en-US" dirty="0" err="1"/>
              <a:t>dňa</a:t>
            </a:r>
            <a:r>
              <a:rPr lang="en-US" dirty="0"/>
              <a:t> 9.2.2019</a:t>
            </a:r>
          </a:p>
          <a:p>
            <a:r>
              <a:rPr lang="sk-SK" dirty="0"/>
              <a:t>B</a:t>
            </a:r>
            <a:r>
              <a:rPr lang="en-US" dirty="0" err="1"/>
              <a:t>ezpečnostné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en-US" dirty="0" err="1"/>
              <a:t>zabezpečujúce</a:t>
            </a:r>
            <a:r>
              <a:rPr lang="en-US" dirty="0"/>
              <a:t> </a:t>
            </a:r>
            <a:r>
              <a:rPr lang="en-US" dirty="0" err="1"/>
              <a:t>overenie</a:t>
            </a:r>
            <a:r>
              <a:rPr lang="en-US" dirty="0"/>
              <a:t> </a:t>
            </a:r>
            <a:r>
              <a:rPr lang="en-US" dirty="0" err="1"/>
              <a:t>pravosti</a:t>
            </a:r>
            <a:r>
              <a:rPr lang="en-US" dirty="0"/>
              <a:t> </a:t>
            </a:r>
            <a:r>
              <a:rPr lang="en-US" dirty="0" err="1"/>
              <a:t>lieku</a:t>
            </a:r>
            <a:endParaRPr lang="en-US" dirty="0"/>
          </a:p>
          <a:p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lieky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verifikovať</a:t>
            </a:r>
            <a:r>
              <a:rPr lang="en-US" dirty="0"/>
              <a:t>, </a:t>
            </a:r>
            <a:r>
              <a:rPr lang="en-US" dirty="0" err="1"/>
              <a:t>odkedy</a:t>
            </a:r>
            <a:r>
              <a:rPr lang="en-US" dirty="0"/>
              <a:t> a 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verifikáciu</a:t>
            </a:r>
            <a:r>
              <a:rPr lang="en-US" dirty="0"/>
              <a:t> </a:t>
            </a:r>
            <a:r>
              <a:rPr lang="en-US" dirty="0" err="1"/>
              <a:t>urobí</a:t>
            </a:r>
            <a:endParaRPr lang="sk-SK" dirty="0"/>
          </a:p>
          <a:p>
            <a:r>
              <a:rPr lang="en-US" dirty="0" err="1"/>
              <a:t>Národná</a:t>
            </a:r>
            <a:r>
              <a:rPr lang="en-US" dirty="0"/>
              <a:t> </a:t>
            </a:r>
            <a:r>
              <a:rPr lang="en-US" dirty="0" err="1"/>
              <a:t>organizácia</a:t>
            </a:r>
            <a:r>
              <a:rPr lang="en-US" dirty="0"/>
              <a:t> pre </a:t>
            </a:r>
            <a:r>
              <a:rPr lang="en-US" dirty="0" err="1"/>
              <a:t>overovanie</a:t>
            </a:r>
            <a:r>
              <a:rPr lang="en-US" dirty="0"/>
              <a:t> </a:t>
            </a:r>
            <a:r>
              <a:rPr lang="en-US" dirty="0" err="1"/>
              <a:t>liekov</a:t>
            </a:r>
            <a:r>
              <a:rPr lang="en-US" dirty="0"/>
              <a:t> SOOL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úlohy</a:t>
            </a:r>
            <a:r>
              <a:rPr lang="en-US" dirty="0"/>
              <a:t> v </a:t>
            </a:r>
            <a:r>
              <a:rPr lang="en-US" dirty="0" err="1"/>
              <a:t>overovacom</a:t>
            </a:r>
            <a:r>
              <a:rPr lang="en-US" dirty="0"/>
              <a:t> </a:t>
            </a:r>
            <a:r>
              <a:rPr lang="en-US" dirty="0" err="1"/>
              <a:t>systéme</a:t>
            </a:r>
            <a:r>
              <a:rPr lang="sk-SK" dirty="0"/>
              <a:t> </a:t>
            </a:r>
            <a:r>
              <a:rPr lang="en-US" dirty="0" err="1"/>
              <a:t>liekov</a:t>
            </a:r>
            <a:endParaRPr lang="en-US" dirty="0"/>
          </a:p>
          <a:p>
            <a:r>
              <a:rPr lang="en-US" dirty="0" err="1"/>
              <a:t>Národný</a:t>
            </a:r>
            <a:r>
              <a:rPr lang="en-US" dirty="0"/>
              <a:t> </a:t>
            </a:r>
            <a:r>
              <a:rPr lang="en-US" dirty="0" err="1"/>
              <a:t>verifikačný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–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riešenia</a:t>
            </a:r>
            <a:endParaRPr lang="sk-SK" dirty="0"/>
          </a:p>
          <a:p>
            <a:r>
              <a:rPr lang="en-US" dirty="0" err="1"/>
              <a:t>Povinnosti</a:t>
            </a:r>
            <a:r>
              <a:rPr lang="en-US" dirty="0"/>
              <a:t> </a:t>
            </a:r>
            <a:r>
              <a:rPr lang="en-US" dirty="0" err="1"/>
              <a:t>držiteľov</a:t>
            </a:r>
            <a:r>
              <a:rPr lang="en-US" dirty="0"/>
              <a:t> </a:t>
            </a:r>
            <a:r>
              <a:rPr lang="en-US" dirty="0" err="1"/>
              <a:t>registrácie</a:t>
            </a:r>
            <a:r>
              <a:rPr lang="en-US" dirty="0"/>
              <a:t> </a:t>
            </a:r>
            <a:r>
              <a:rPr lang="en-US" dirty="0" err="1"/>
              <a:t>lieku</a:t>
            </a:r>
            <a:r>
              <a:rPr lang="en-US" dirty="0"/>
              <a:t> z </a:t>
            </a:r>
            <a:r>
              <a:rPr lang="en-US" dirty="0" err="1"/>
              <a:t>hľadiska</a:t>
            </a:r>
            <a:r>
              <a:rPr lang="en-US" dirty="0"/>
              <a:t> FMD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B34A-B12C-4986-B258-0DD5AA41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441" y="671954"/>
            <a:ext cx="682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</a:t>
            </a:r>
            <a:r>
              <a:rPr lang="sk-SK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ákladná</a:t>
            </a:r>
            <a:r>
              <a:rPr lang="sk-SK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myšlienka statusu balenia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lieku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NMVS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7F902-16A6-4AB3-8109-75E0E40E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773738-FAE7-40CE-82CA-C58BC9D1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CD215-B907-4287-9ECD-DC4A1BBA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24" y="2276872"/>
            <a:ext cx="885647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A73D-DFB3-4366-AC7C-9AD72CFC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70" y="927099"/>
            <a:ext cx="6812646" cy="709865"/>
          </a:xfrm>
        </p:spPr>
        <p:txBody>
          <a:bodyPr/>
          <a:lstStyle/>
          <a:p>
            <a:pPr algn="ctr"/>
            <a:r>
              <a:rPr lang="sk-SK" sz="2400" dirty="0"/>
              <a:t>Prípady použitia podporované cez SK NMVS</a:t>
            </a:r>
            <a:br>
              <a:rPr lang="sk-SK" sz="2400" dirty="0"/>
            </a:br>
            <a:r>
              <a:rPr lang="en-US" sz="2400" dirty="0"/>
              <a:t>(</a:t>
            </a:r>
            <a:r>
              <a:rPr lang="en-US" sz="2400" dirty="0" err="1"/>
              <a:t>kto</a:t>
            </a:r>
            <a:r>
              <a:rPr lang="en-US" sz="2400" dirty="0"/>
              <a:t> </a:t>
            </a:r>
            <a:r>
              <a:rPr lang="sk-SK" sz="2400" dirty="0"/>
              <a:t>čo bude môcť urobiť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6CA23-9583-4237-AE26-08B50ED6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FE9EA-3DE8-4383-B744-2BF7C8D2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2060848"/>
            <a:ext cx="803790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9576" y="806048"/>
            <a:ext cx="7139136" cy="936104"/>
          </a:xfrm>
        </p:spPr>
        <p:txBody>
          <a:bodyPr>
            <a:noAutofit/>
          </a:bodyPr>
          <a:lstStyle/>
          <a:p>
            <a:pPr lvl="0"/>
            <a:r>
              <a:rPr lang="sk-SK" dirty="0"/>
              <a:t>Kto bude za </a:t>
            </a:r>
            <a:r>
              <a:rPr lang="sk-SK" dirty="0" err="1"/>
              <a:t>sy</a:t>
            </a:r>
            <a:r>
              <a:rPr lang="en-US" dirty="0"/>
              <a:t>s</a:t>
            </a:r>
            <a:r>
              <a:rPr lang="sk-SK" dirty="0"/>
              <a:t>tém platiť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2420888"/>
            <a:ext cx="8229600" cy="3816424"/>
          </a:xfrm>
        </p:spPr>
        <p:txBody>
          <a:bodyPr>
            <a:normAutofit fontScale="55000" lnSpcReduction="20000"/>
          </a:bodyPr>
          <a:lstStyle/>
          <a:p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Výrobcovia liekov za </a:t>
            </a:r>
            <a:r>
              <a:rPr lang="sk-SK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serializáciu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svojich produktov vrátane všetkých relevantných interných procesov s tým </a:t>
            </a:r>
            <a:r>
              <a:rPr lang="sk-SK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súvisicich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Výrobcovia liekov za registračný systém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(EU HUB + NMVS v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jednotliv</a:t>
            </a:r>
            <a:r>
              <a:rPr lang="sk-SK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ých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krajinách) prostredníctvom držiteľov rozhodnutí o registrácii  lieku (MAH) na úrovni krajiny resp. svojich tzv. OBP partnerov na celoeurópskej úrovni</a:t>
            </a:r>
          </a:p>
          <a:p>
            <a:pPr lvl="1"/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Za pripojenie do </a:t>
            </a:r>
            <a:r>
              <a:rPr lang="sk-SK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sytému</a:t>
            </a:r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k-SK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európskej úrovni  (EU HUB) </a:t>
            </a:r>
            <a:r>
              <a:rPr lang="sk-SK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jednorázová</a:t>
            </a:r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 platba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cez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OBP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partnera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Za verifikovanie liekov, na ktoré má MAH marketingovú autorizáciu v krajine  – pravidelný ročný poplatok vyberaný každou NMVO v jednotlivých krajinách. V prípade SK :</a:t>
            </a:r>
          </a:p>
          <a:p>
            <a:pPr lvl="2"/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model (každý MAH rovnako)</a:t>
            </a:r>
          </a:p>
          <a:p>
            <a:pPr lvl="2"/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2019 a 2020 – okolo 8000€na </a:t>
            </a:r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 (predbežný odhad)</a:t>
            </a:r>
          </a:p>
          <a:p>
            <a:pPr lvl="2"/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2021 až 20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8 – okolo 4000€ na </a:t>
            </a:r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(predbežný odhad)</a:t>
            </a:r>
          </a:p>
          <a:p>
            <a:pPr lvl="2"/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pre rok 2019 bude určený a zverejnený v 07/2018</a:t>
            </a:r>
          </a:p>
          <a:p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Lekárne a distribútori</a:t>
            </a:r>
          </a:p>
          <a:p>
            <a:pPr lvl="1"/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Za implementáciu funkcionality verifikácie do svojich IT systémov vrátane vhodného HW vybavenia</a:t>
            </a:r>
          </a:p>
          <a:p>
            <a:pPr lvl="1"/>
            <a:r>
              <a:rPr lang="sk-SK" sz="2200" i="1" dirty="0">
                <a:latin typeface="Arial" panose="020B0604020202020204" pitchFamily="34" charset="0"/>
                <a:cs typeface="Arial" panose="020B0604020202020204" pitchFamily="34" charset="0"/>
              </a:rPr>
              <a:t>Za zmeny a prispôsobenie svojich procesov súvisiacich s FMD</a:t>
            </a:r>
          </a:p>
          <a:p>
            <a:pPr lvl="1"/>
            <a:endParaRPr lang="sk-SK" sz="2200" i="1" dirty="0"/>
          </a:p>
          <a:p>
            <a:endParaRPr lang="sk-SK" i="1" dirty="0"/>
          </a:p>
          <a:p>
            <a:endParaRPr lang="sk-SK" i="1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0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888271"/>
            <a:ext cx="594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Hlavné p</a:t>
            </a:r>
            <a:r>
              <a:rPr lang="en-US" sz="2400" dirty="0" err="1">
                <a:solidFill>
                  <a:schemeClr val="bg1"/>
                </a:solidFill>
              </a:rPr>
              <a:t>ovinnosti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držiteľ</a:t>
            </a:r>
            <a:r>
              <a:rPr lang="sk-SK" sz="2400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registrácie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lieku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(MAH) z </a:t>
            </a:r>
            <a:r>
              <a:rPr lang="en-US" sz="2400" dirty="0" err="1">
                <a:solidFill>
                  <a:schemeClr val="bg1"/>
                </a:solidFill>
              </a:rPr>
              <a:t>hľadiska</a:t>
            </a:r>
            <a:r>
              <a:rPr lang="en-US" sz="2400" dirty="0">
                <a:solidFill>
                  <a:schemeClr val="bg1"/>
                </a:solidFill>
              </a:rPr>
              <a:t> FMD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311" y="2128884"/>
            <a:ext cx="81993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Zaviesť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serializáciu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jeho LP (dizajn obalu, schválenie regulačných orgánov, príprava výroby, štart výroby – do 09/02/2019)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Synchronizovať sa s  ich výrobcami (CMO)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Synchronizovať sa s  ich distribútormi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Nadviazať spojenie s EMVO EU-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Hubom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 (na základe zmluvy) a začať nahrávať údaje produktu a údaje o balení do EU-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HUBu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plat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í aj pre „Paralelných distribútorov“  - odporúčanie do 01/06/2018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Zaplatiť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jednorázový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poplatok EMVO cez svojho OBP za túto službu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Prispôsobiť svoje IT systémy pre manipuláciu so serializovanými produktami (vr. EU HUB interface) – platí aj pre „Paralelných distribútorov“ – do 09/02/2019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Nadviazať spojenie so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SOOLom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, podpísať s ním zmluvu umožňujúcu mu verifikovať jeho LP na Slovensku pri jeho distribúcii a vydávaní pacientovi – do 31/08/2018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Platiť každý rok za služby SK-NMVS určený poplatok – za rok 2019 v roku 2018</a:t>
            </a:r>
          </a:p>
          <a:p>
            <a:pPr marL="285750" indent="-285750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 prípade, že MAH má licenciu na distribúciu liekov na SK trhu, podlieha aj povinnostiam platným pre distribútora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8D3EBBD-C8A2-428C-BB10-C686F114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0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C143F-8313-4E0A-A4B8-410CA74E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DDC-23DE-49AE-A5D2-38EADB887B6C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56272-EB05-4A90-8E0D-220755721995}"/>
              </a:ext>
            </a:extLst>
          </p:cNvPr>
          <p:cNvSpPr/>
          <p:nvPr/>
        </p:nvSpPr>
        <p:spPr>
          <a:xfrm>
            <a:off x="1950101" y="2564905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Ako nadviazať spojenie s 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EMVO EU-Hubom </a:t>
            </a:r>
          </a:p>
          <a:p>
            <a:endParaRPr lang="sk-SK" sz="1400" dirty="0"/>
          </a:p>
          <a:p>
            <a:pPr marL="342900" indent="-342900">
              <a:buAutoNum type="arabicPeriod"/>
            </a:pPr>
            <a:r>
              <a:rPr lang="sk-SK" sz="1400" dirty="0"/>
              <a:t>Navštívte </a:t>
            </a:r>
            <a:r>
              <a:rPr lang="en-US" sz="1400" dirty="0"/>
              <a:t> EMVO Download Se</a:t>
            </a:r>
            <a:r>
              <a:rPr lang="sk-SK" sz="1400" dirty="0" err="1"/>
              <a:t>kciu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https://emvo-medicines.eu/downloads/</a:t>
            </a:r>
            <a:endParaRPr lang="sk-SK" sz="1400" dirty="0"/>
          </a:p>
          <a:p>
            <a:pPr marL="342900" indent="-342900">
              <a:buAutoNum type="arabicPeriod"/>
            </a:pPr>
            <a:endParaRPr lang="sk-SK" sz="1400" dirty="0"/>
          </a:p>
          <a:p>
            <a:r>
              <a:rPr lang="en-US" sz="1400" dirty="0"/>
              <a:t>2. </a:t>
            </a:r>
            <a:r>
              <a:rPr lang="sk-SK" sz="1400" dirty="0"/>
              <a:t>Prehrajte si </a:t>
            </a:r>
            <a:r>
              <a:rPr lang="en-US" sz="1400" dirty="0" err="1"/>
              <a:t>tr</a:t>
            </a:r>
            <a:r>
              <a:rPr lang="sk-SK" sz="1400" dirty="0" err="1"/>
              <a:t>éningové</a:t>
            </a:r>
            <a:r>
              <a:rPr lang="en-US" sz="1400" dirty="0"/>
              <a:t> vid</a:t>
            </a:r>
            <a:r>
              <a:rPr lang="sk-SK" sz="1400" dirty="0" err="1"/>
              <a:t>eá</a:t>
            </a:r>
            <a:r>
              <a:rPr lang="en-US" sz="1400" dirty="0"/>
              <a:t>:</a:t>
            </a:r>
            <a:r>
              <a:rPr lang="sk-SK" sz="1400" dirty="0"/>
              <a:t> pozri https://emvo-medicines.eu/home/obp/obp-portal/</a:t>
            </a:r>
            <a:endParaRPr lang="en-US" sz="1400" dirty="0"/>
          </a:p>
          <a:p>
            <a:pPr lvl="1"/>
            <a:r>
              <a:rPr lang="en-US" sz="1400" dirty="0"/>
              <a:t>• </a:t>
            </a:r>
            <a:r>
              <a:rPr lang="en-US" sz="1400" i="1" dirty="0"/>
              <a:t>OBP Check-list for contractual On-boarding</a:t>
            </a:r>
          </a:p>
          <a:p>
            <a:pPr lvl="1"/>
            <a:r>
              <a:rPr lang="en-US" sz="1400" i="1" dirty="0"/>
              <a:t>• The On-boarding Partner Portal</a:t>
            </a:r>
            <a:endParaRPr lang="sk-SK" sz="1400" i="1" dirty="0"/>
          </a:p>
          <a:p>
            <a:pPr lvl="1"/>
            <a:endParaRPr lang="sk-SK" sz="1400" i="1" dirty="0"/>
          </a:p>
          <a:p>
            <a:r>
              <a:rPr lang="en-US" sz="1400" dirty="0"/>
              <a:t>3. </a:t>
            </a:r>
            <a:r>
              <a:rPr lang="sk-SK" sz="1400" dirty="0"/>
              <a:t>Navštívte</a:t>
            </a:r>
            <a:r>
              <a:rPr lang="en-US" sz="1400" dirty="0"/>
              <a:t> EMVO Knowledge Data Base </a:t>
            </a:r>
            <a:r>
              <a:rPr lang="en-US" sz="1400" dirty="0">
                <a:hlinkClick r:id="rId3"/>
              </a:rPr>
              <a:t>https://emvo-medicines.eu/faq/</a:t>
            </a:r>
            <a:r>
              <a:rPr lang="sk-SK" sz="1400" dirty="0"/>
              <a:t> kde sa dozvieš viac detailov</a:t>
            </a:r>
          </a:p>
          <a:p>
            <a:endParaRPr lang="sk-SK" sz="1400" dirty="0"/>
          </a:p>
          <a:p>
            <a:r>
              <a:rPr lang="sk-SK" sz="1400" dirty="0"/>
              <a:t>4. Iniciujte </a:t>
            </a:r>
            <a:r>
              <a:rPr lang="sk-SK" sz="1400" dirty="0" err="1"/>
              <a:t>onboarding</a:t>
            </a:r>
            <a:r>
              <a:rPr lang="sk-SK" sz="1400" dirty="0"/>
              <a:t> cez </a:t>
            </a:r>
            <a:r>
              <a:rPr lang="sk-SK" sz="1400" dirty="0">
                <a:hlinkClick r:id="rId4"/>
              </a:rPr>
              <a:t>https://emvo-medicines.eu/home/obp/obp-portal/</a:t>
            </a:r>
            <a:endParaRPr lang="sk-SK" sz="1400" dirty="0"/>
          </a:p>
          <a:p>
            <a:endParaRPr lang="sk-SK" sz="1400" dirty="0"/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42C11-3F75-40E3-B4AE-6F96532C644A}"/>
              </a:ext>
            </a:extLst>
          </p:cNvPr>
          <p:cNvSpPr txBox="1"/>
          <p:nvPr/>
        </p:nvSpPr>
        <p:spPr>
          <a:xfrm>
            <a:off x="2351584" y="921799"/>
            <a:ext cx="593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onboardovania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EMVS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1A51E-3BF2-45B9-9A54-8DA1AAE9E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450" y="5571034"/>
            <a:ext cx="8953619" cy="12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5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DEB0-9964-4FC9-B27B-E5082AC6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927100"/>
            <a:ext cx="7017927" cy="709865"/>
          </a:xfrm>
        </p:spPr>
        <p:txBody>
          <a:bodyPr/>
          <a:lstStyle/>
          <a:p>
            <a:pPr algn="ctr"/>
            <a:r>
              <a:rPr lang="en-US" sz="1800" dirty="0"/>
              <a:t>On-boarding fee pre </a:t>
            </a:r>
            <a:r>
              <a:rPr lang="en-US" sz="1800" dirty="0" err="1"/>
              <a:t>MAHov</a:t>
            </a:r>
            <a:r>
              <a:rPr lang="en-US" sz="1800" dirty="0"/>
              <a:t> pre </a:t>
            </a:r>
            <a:r>
              <a:rPr lang="en-US" sz="1800" dirty="0" err="1"/>
              <a:t>pripojenie</a:t>
            </a:r>
            <a:r>
              <a:rPr lang="en-US" sz="1800" dirty="0"/>
              <a:t> </a:t>
            </a:r>
            <a:r>
              <a:rPr lang="en-US" sz="1800" dirty="0" err="1"/>
              <a:t>MAHa</a:t>
            </a:r>
            <a:r>
              <a:rPr lang="en-US" sz="1800" dirty="0"/>
              <a:t> do EU HUB</a:t>
            </a:r>
            <a:br>
              <a:rPr lang="sk-SK" sz="1800" dirty="0"/>
            </a:br>
            <a:r>
              <a:rPr lang="sk-SK" sz="1800" dirty="0"/>
              <a:t>cenník aktuálny k 20/02/2018 – platí OBP na základe zmluvy s EMVO tejto organizácii </a:t>
            </a:r>
            <a:r>
              <a:rPr lang="en-US" sz="1800" dirty="0"/>
              <a:t>(</a:t>
            </a:r>
            <a:r>
              <a:rPr lang="sk-SK" sz="1800" dirty="0" err="1"/>
              <a:t>jednorázový</a:t>
            </a:r>
            <a:r>
              <a:rPr lang="sk-SK" sz="1800" dirty="0"/>
              <a:t> poplatok)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6328-5EFA-4591-8317-E83CF440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0E0EC-5CF7-4826-9B9C-ED894F81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56" y="2268334"/>
            <a:ext cx="8440408" cy="34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B6E9-9D5B-4294-928E-3DD96797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927100"/>
            <a:ext cx="7161943" cy="709865"/>
          </a:xfrm>
        </p:spPr>
        <p:txBody>
          <a:bodyPr/>
          <a:lstStyle/>
          <a:p>
            <a:pPr algn="ctr"/>
            <a:r>
              <a:rPr lang="sk-SK" sz="2800" dirty="0"/>
              <a:t>Kto sa </a:t>
            </a:r>
            <a:r>
              <a:rPr lang="sk-SK" sz="2800" dirty="0" err="1"/>
              <a:t>onboardoval</a:t>
            </a:r>
            <a:r>
              <a:rPr lang="sk-SK" sz="2800" dirty="0"/>
              <a:t> do 1.feb 2018</a:t>
            </a:r>
            <a:br>
              <a:rPr lang="sk-SK" sz="2800" dirty="0"/>
            </a:br>
            <a:r>
              <a:rPr lang="sk-SK" sz="2800" dirty="0"/>
              <a:t>(do IQE prostredia)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0A1C5-A105-4630-9315-067574D6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DFD9944-9F1F-4159-81C3-3B664DBF3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47365"/>
              </p:ext>
            </p:extLst>
          </p:nvPr>
        </p:nvGraphicFramePr>
        <p:xfrm>
          <a:off x="1919536" y="2132856"/>
          <a:ext cx="817103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3" imgW="10382170" imgH="6295922" progId="Excel.Sheet.12">
                  <p:embed/>
                </p:oleObj>
              </mc:Choice>
              <mc:Fallback>
                <p:oleObj name="Worksheet" r:id="rId3" imgW="10382170" imgH="62959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536" y="2132856"/>
                        <a:ext cx="8171038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043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F66EA-8A1A-4811-9FF0-AE81E84E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DDC-23DE-49AE-A5D2-38EADB887B6C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27CC7-6CAB-41D1-ABA4-DBC1D33A3B70}"/>
              </a:ext>
            </a:extLst>
          </p:cNvPr>
          <p:cNvSpPr txBox="1"/>
          <p:nvPr/>
        </p:nvSpPr>
        <p:spPr>
          <a:xfrm>
            <a:off x="2194060" y="1063418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sk-SK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implementácie FMD na Slovensku – hlavné etapy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79817-0C6E-4F52-93A3-69380904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564905"/>
            <a:ext cx="9144000" cy="20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40" y="908721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Míľniky implementácie FMD na Slovensku 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k 20/02/2018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B0CC6B4-FD4C-4234-B0E7-966AF8EE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D9338-62CC-477D-B8AD-7A467043C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32" y="2271044"/>
            <a:ext cx="198663" cy="184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C955E5-C5CD-43AB-9A6B-7CFA8BB18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90" y="2606700"/>
            <a:ext cx="198663" cy="184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621091-EE8B-4FCA-B3EB-3472FF031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262" y="2942356"/>
            <a:ext cx="198663" cy="184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51AA01-7C49-49ED-A428-B542E1664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32" y="3570755"/>
            <a:ext cx="198663" cy="18416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691F64-A286-410A-94F1-A989CAED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6208"/>
              </p:ext>
            </p:extLst>
          </p:nvPr>
        </p:nvGraphicFramePr>
        <p:xfrm>
          <a:off x="2063552" y="2204866"/>
          <a:ext cx="8175368" cy="4082415"/>
        </p:xfrm>
        <a:graphic>
          <a:graphicData uri="http://schemas.openxmlformats.org/drawingml/2006/table">
            <a:tbl>
              <a:tblPr/>
              <a:tblGrid>
                <a:gridCol w="7314486">
                  <a:extLst>
                    <a:ext uri="{9D8B030D-6E8A-4147-A177-3AD203B41FA5}">
                      <a16:colId xmlns:a16="http://schemas.microsoft.com/office/drawing/2014/main" val="3926886331"/>
                    </a:ext>
                  </a:extLst>
                </a:gridCol>
                <a:gridCol w="860882">
                  <a:extLst>
                    <a:ext uri="{9D8B030D-6E8A-4147-A177-3AD203B41FA5}">
                      <a16:colId xmlns:a16="http://schemas.microsoft.com/office/drawing/2014/main" val="2029086690"/>
                    </a:ext>
                  </a:extLst>
                </a:gridCol>
              </a:tblGrid>
              <a:tr h="319221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zabezpečiť finančnú stabilitu SOOL na rok 2018, aby mohol plniť svoje ciele 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7703"/>
                  </a:ext>
                </a:extLst>
              </a:tr>
              <a:tr h="319221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podpísať zmluvu s IT </a:t>
                      </a:r>
                      <a:r>
                        <a:rPr lang="sk-SK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dodávateľomSK</a:t>
                      </a: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-NMVS  (ARVATO) a sledovať jej plnenie  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284555"/>
                  </a:ext>
                </a:extLst>
              </a:tr>
              <a:tr h="319221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podpísať zmluvu s EMVO, ktorá umožní pripojiť SK NMVS na EU HUB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584444"/>
                  </a:ext>
                </a:extLst>
              </a:tr>
              <a:tr h="76359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informovať zainteresované subjekty o úlohách, ktoré pre nich z FMD vyplývajú </a:t>
                      </a:r>
                      <a:b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NCA (MZ, ŠUKL)</a:t>
                      </a:r>
                      <a:b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sk-SK" sz="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MAHov</a:t>
                      </a:r>
                      <a:b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Distribútorov</a:t>
                      </a:r>
                      <a:b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Lekárne</a:t>
                      </a:r>
                      <a:b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k-SK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SW  firmy dodávajúce SW distribútorom a lekárňam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600" u="sng" dirty="0"/>
                    </a:p>
                    <a:p>
                      <a:endParaRPr lang="sk-SK" sz="16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90363"/>
                  </a:ext>
                </a:extLst>
              </a:tr>
              <a:tr h="29059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vytvoriť a otestovať SK NMVS, ktorý umožní verifikáciu liekov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04/18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61650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autorizovať a </a:t>
                      </a:r>
                      <a:r>
                        <a:rPr lang="sk-SK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pomáhať s pripojením k SK NMVS distribútorom a lekárňam  a pomáhať s testovaním funkčnosti ich SW (</a:t>
                      </a:r>
                      <a:r>
                        <a:rPr lang="sk-SK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</a:t>
                      </a: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birds</a:t>
                      </a: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06/18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203821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vyjasniť dôležité požiadavky FMD závislé od NCA s týmito autoritami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sk-SK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07/18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295860"/>
                  </a:ext>
                </a:extLst>
              </a:tr>
              <a:tr h="29059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podpísať zmluvy s </a:t>
                      </a:r>
                      <a:r>
                        <a:rPr lang="sk-SK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MAHmi</a:t>
                      </a: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ktoré umožnia verifikáciu ich liekov v SK NMVS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08/18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61048"/>
                  </a:ext>
                </a:extLst>
              </a:tr>
              <a:tr h="29059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vybudovať a implementovať QMS pre NMVS  v súlade s IT štandardami 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08/18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08830"/>
                  </a:ext>
                </a:extLst>
              </a:tr>
              <a:tr h="29059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postupne pridávať ďalšie lekárne a distribútorov do SK NMVS a sledovať stabilitu a funkčnosť systému 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02/19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931723"/>
                  </a:ext>
                </a:extLst>
              </a:tr>
              <a:tr h="290201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sk-SK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implementovať finančný model fungovania SOOL platný pre operačnú fázu </a:t>
                      </a:r>
                    </a:p>
                  </a:txBody>
                  <a:tcPr marL="9525" marR="9525" marT="9525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02/19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2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7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 záver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859ACC-3A17-4CD7-A483-E804129D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382" y="2489200"/>
            <a:ext cx="7812074" cy="353060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Súčinnosť a spolupráca všetkých hráčov je základným predpokladom úspešnej implementácie systému</a:t>
            </a:r>
          </a:p>
          <a:p>
            <a:r>
              <a:rPr lang="sk-SK" dirty="0"/>
              <a:t>Informovanosť o FMD musíme zintenzívniť</a:t>
            </a:r>
          </a:p>
          <a:p>
            <a:pPr lvl="1"/>
            <a:r>
              <a:rPr lang="sk-SK" dirty="0">
                <a:hlinkClick r:id="rId3"/>
              </a:rPr>
              <a:t>www.sool.sk</a:t>
            </a:r>
            <a:endParaRPr lang="sk-SK" dirty="0"/>
          </a:p>
          <a:p>
            <a:pPr lvl="1"/>
            <a:r>
              <a:rPr lang="sk-SK" dirty="0"/>
              <a:t>Komunikačné kanály GENAS, AIFP, AVEL a </a:t>
            </a:r>
            <a:r>
              <a:rPr lang="sk-SK" dirty="0" err="1"/>
              <a:t>SleK</a:t>
            </a:r>
            <a:r>
              <a:rPr lang="sk-SK" dirty="0"/>
              <a:t>, ŠUKL, </a:t>
            </a:r>
            <a:r>
              <a:rPr lang="en-US" dirty="0"/>
              <a:t>MZ, </a:t>
            </a:r>
            <a:r>
              <a:rPr lang="sk-SK" dirty="0"/>
              <a:t>VUC</a:t>
            </a:r>
          </a:p>
          <a:p>
            <a:pPr lvl="1"/>
            <a:r>
              <a:rPr lang="sk-SK" dirty="0"/>
              <a:t>Iné</a:t>
            </a:r>
          </a:p>
          <a:p>
            <a:r>
              <a:rPr lang="sk-SK" dirty="0"/>
              <a:t>Spolupráca s </a:t>
            </a:r>
            <a:r>
              <a:rPr lang="en-US" dirty="0"/>
              <a:t>early bird </a:t>
            </a:r>
            <a:r>
              <a:rPr lang="sk-SK" dirty="0" err="1"/>
              <a:t>MAHmi</a:t>
            </a:r>
            <a:r>
              <a:rPr lang="sk-SK" dirty="0"/>
              <a:t> kľúčová pri overení prenosu informácií s EU </a:t>
            </a:r>
            <a:r>
              <a:rPr lang="sk-SK" dirty="0" err="1"/>
              <a:t>HUBu</a:t>
            </a:r>
            <a:r>
              <a:rPr lang="sk-SK" dirty="0"/>
              <a:t> do SK NMVS</a:t>
            </a:r>
          </a:p>
          <a:p>
            <a:r>
              <a:rPr lang="sk-SK" dirty="0"/>
              <a:t>Spolupráca s dodávateľmi SW riešení pre lekárne, distribútorov je predpokladom úspešného spustenia verifikácie</a:t>
            </a:r>
          </a:p>
          <a:p>
            <a:r>
              <a:rPr lang="sk-SK" dirty="0"/>
              <a:t>Koordinácia na definovaní relevantných procesov súvisiacich s FMD s </a:t>
            </a:r>
            <a:r>
              <a:rPr lang="sk-SK" dirty="0" err="1"/>
              <a:t>NCAs</a:t>
            </a:r>
            <a:r>
              <a:rPr lang="sk-SK" dirty="0"/>
              <a:t> je predpokladom transparentného NMVS a tiež bázou pre finančnú stabilitu NMVS  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6F56C5-A546-417E-BA75-CE8148C431E4}"/>
              </a:ext>
            </a:extLst>
          </p:cNvPr>
          <p:cNvSpPr txBox="1">
            <a:spLocks/>
          </p:cNvSpPr>
          <p:nvPr/>
        </p:nvSpPr>
        <p:spPr bwMode="gray">
          <a:xfrm>
            <a:off x="9192344" y="332657"/>
            <a:ext cx="791308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107CDE-7849-4157-8121-586041AABAC9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5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9970" y="927099"/>
            <a:ext cx="6343672" cy="767687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Legislatívny rámec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7184" y="2204865"/>
            <a:ext cx="8517632" cy="37387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sz="2000" dirty="0"/>
              <a:t>Legislatívny rámec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Smernicu 2001/83/ES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6. novembra 2001,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ustanovuje zákonník spoločenstva o humánnych liekoch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Smernicu 2011/62/EÚ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 8.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júna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ktorou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mení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dopĺňa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2001/83/ES,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ktorou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ustanovuje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zákonník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Spoločenstva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humánnych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liekoch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pokiaľ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 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predchádzanie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falšovaných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liekov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legálneho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dodávateľského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reťazca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Delegované nariadenie 2016/161</a:t>
            </a:r>
            <a:r>
              <a:rPr lang="sk-SK" sz="23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októbra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dopĺňa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Európskeho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2001/83/ES 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ustanovenia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týkajúce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pravidiel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nostných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prvkov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uvádzaných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liekov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humánne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Novelizácia zákona 362/2011 v MPK– predpokladaná účinnosť 4/2018 – obsahuje nariadenie plniť povinnosti vyplývajúce z FMD vrátane sankcií pri nedodržaní takejto povinnosti 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400" dirty="0"/>
              <a:t>Hlavné povinnosti vyplývajúca z legislatívneho rámca </a:t>
            </a:r>
          </a:p>
          <a:p>
            <a:pPr lvl="1"/>
            <a:r>
              <a:rPr lang="sk-SK" sz="2400" dirty="0"/>
              <a:t>Povinnosť výrobcom liekových prípravkov (LP) vybaviť každé balenie LP bezpečnostnými prvkami  (BP) umožňujúcimi jeho jednoznačnú identifikáciu a umožňujúcimi identifikovať prípadnú manipuláciu s krabičkou  LP</a:t>
            </a:r>
          </a:p>
          <a:p>
            <a:pPr lvl="1"/>
            <a:r>
              <a:rPr lang="sk-SK" sz="2400" dirty="0"/>
              <a:t>zaviesť a prevádzkovať v Slovenskej republike národný register poskytujúci služby umožňujúce overenie pravosti LP pri ich distribúcii a vydávaní verejnosti na základe a pomocou  definovaných BP do termínu  9.2.2019 </a:t>
            </a:r>
          </a:p>
          <a:p>
            <a:pPr lvl="1"/>
            <a:r>
              <a:rPr lang="sk-SK" sz="2400" dirty="0"/>
              <a:t>Za týmto účelom založiť v každej krajine EU neziskovú organizáciu, ktorá bude zodpovedná za implementáciu a prevádzku takéhoto registra</a:t>
            </a:r>
          </a:p>
          <a:p>
            <a:pPr lvl="1"/>
            <a:r>
              <a:rPr lang="sk-SK" sz="2400" dirty="0"/>
              <a:t>Povinnosť distribútorom a lekárňam prostredníctvom národného registra verifikovať LP v prípadoch určených legislatívou a to najneskôr od 09/02/2019 pre LP vyrobené a uvoľnené do distribúcie po 09/02/2019</a:t>
            </a:r>
          </a:p>
          <a:p>
            <a:pPr lvl="1"/>
            <a:r>
              <a:rPr lang="sk-SK" sz="2400" dirty="0"/>
              <a:t>Povinnosť výrobcom liekov platiť za implementáciu a prevádzku národného registra </a:t>
            </a:r>
          </a:p>
          <a:p>
            <a:pPr marL="457200" lvl="1" indent="0">
              <a:buNone/>
            </a:pPr>
            <a:endParaRPr lang="sk-S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9502-B76C-44A2-B5E9-BBB4B4E3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692697"/>
            <a:ext cx="6345260" cy="944268"/>
          </a:xfrm>
        </p:spPr>
        <p:txBody>
          <a:bodyPr/>
          <a:lstStyle/>
          <a:p>
            <a:r>
              <a:rPr lang="sk-SK" sz="2400" dirty="0"/>
              <a:t>Bezpečnostné prvky – BP</a:t>
            </a:r>
            <a:br>
              <a:rPr lang="sk-SK" sz="2400" dirty="0"/>
            </a:br>
            <a:r>
              <a:rPr lang="sk-SK" sz="1800" dirty="0"/>
              <a:t>Smernica 2011/62/EU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8DFA-618B-488E-8F4D-1C8A3B04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2132857"/>
            <a:ext cx="8496943" cy="388694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kern="0" dirty="0" err="1">
                <a:solidFill>
                  <a:srgbClr val="FF0000"/>
                </a:solidFill>
              </a:rPr>
              <a:t>Liekov</a:t>
            </a:r>
            <a:r>
              <a:rPr lang="sk-SK" sz="1600" kern="0" dirty="0">
                <a:solidFill>
                  <a:srgbClr val="FF0000"/>
                </a:solidFill>
              </a:rPr>
              <a:t>é prípravky </a:t>
            </a:r>
            <a:r>
              <a:rPr lang="en-US" sz="1600" kern="0" dirty="0">
                <a:solidFill>
                  <a:srgbClr val="FF0000"/>
                </a:solidFill>
              </a:rPr>
              <a:t>(</a:t>
            </a:r>
            <a:r>
              <a:rPr lang="sk-SK" sz="1600" kern="0" dirty="0">
                <a:solidFill>
                  <a:srgbClr val="FF0000"/>
                </a:solidFill>
              </a:rPr>
              <a:t>LP</a:t>
            </a:r>
            <a:r>
              <a:rPr lang="en-US" sz="1600" kern="0" dirty="0">
                <a:solidFill>
                  <a:srgbClr val="FF0000"/>
                </a:solidFill>
              </a:rPr>
              <a:t>)</a:t>
            </a:r>
            <a:r>
              <a:rPr lang="sk-SK" sz="1600" kern="0" dirty="0">
                <a:solidFill>
                  <a:srgbClr val="FF0000"/>
                </a:solidFill>
              </a:rPr>
              <a:t> musia mať na obale uvedené bezpečnostné prvky, ktoré distribútorom a osobám oprávneným vydávať LP verejnosti umožnia:	</a:t>
            </a:r>
          </a:p>
          <a:p>
            <a:r>
              <a:rPr lang="sk-SK" sz="1600" kern="0" dirty="0"/>
              <a:t>overiť pravosť LP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kern="0" dirty="0"/>
              <a:t>možnosťou identifikovať jednotlivé balenia LP -  (Špecifický identifikátor, </a:t>
            </a:r>
            <a:r>
              <a:rPr lang="en-US" sz="1400" kern="0" dirty="0"/>
              <a:t>Uni</a:t>
            </a:r>
            <a:r>
              <a:rPr lang="sk-SK" sz="1400" kern="0" dirty="0" err="1"/>
              <a:t>que</a:t>
            </a:r>
            <a:r>
              <a:rPr lang="en-US" sz="1400" kern="0" dirty="0"/>
              <a:t> Identifier - </a:t>
            </a:r>
            <a:r>
              <a:rPr lang="sk-SK" sz="1400" b="1" kern="0" dirty="0"/>
              <a:t>UI</a:t>
            </a:r>
            <a:r>
              <a:rPr lang="sk-SK" sz="1400" kern="0" dirty="0"/>
              <a:t> )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kern="0" dirty="0"/>
              <a:t>možnosťou overiť, či bolo manipulované s vonkajším obalom (</a:t>
            </a:r>
            <a:r>
              <a:rPr lang="sk-SK" sz="1400" kern="0" dirty="0" err="1"/>
              <a:t>Anti</a:t>
            </a:r>
            <a:r>
              <a:rPr lang="sk-SK" sz="1400" kern="0" dirty="0"/>
              <a:t> </a:t>
            </a:r>
            <a:r>
              <a:rPr lang="sk-SK" sz="1400" kern="0" dirty="0" err="1"/>
              <a:t>Tampering</a:t>
            </a:r>
            <a:r>
              <a:rPr lang="sk-SK" sz="1400" kern="0" dirty="0"/>
              <a:t> Device - </a:t>
            </a:r>
            <a:r>
              <a:rPr lang="sk-SK" sz="1400" b="1" kern="0" dirty="0"/>
              <a:t>ATD</a:t>
            </a:r>
            <a:r>
              <a:rPr lang="sk-SK" sz="1400" kern="0" dirty="0"/>
              <a:t>)</a:t>
            </a:r>
          </a:p>
          <a:p>
            <a:pPr marL="0" indent="0">
              <a:buNone/>
            </a:pPr>
            <a:r>
              <a:rPr lang="sk-SK" sz="1600" kern="0" dirty="0">
                <a:solidFill>
                  <a:srgbClr val="FF0000"/>
                </a:solidFill>
              </a:rPr>
              <a:t>Ktoré  </a:t>
            </a:r>
            <a:r>
              <a:rPr lang="en-US" sz="1600" kern="0" dirty="0">
                <a:solidFill>
                  <a:srgbClr val="FF0000"/>
                </a:solidFill>
              </a:rPr>
              <a:t>(</a:t>
            </a:r>
            <a:r>
              <a:rPr lang="sk-SK" sz="1600" kern="0" dirty="0">
                <a:solidFill>
                  <a:srgbClr val="FF0000"/>
                </a:solidFill>
              </a:rPr>
              <a:t>LP</a:t>
            </a:r>
            <a:r>
              <a:rPr lang="en-US" sz="1600" kern="0" dirty="0">
                <a:solidFill>
                  <a:srgbClr val="FF0000"/>
                </a:solidFill>
              </a:rPr>
              <a:t>)</a:t>
            </a:r>
            <a:r>
              <a:rPr lang="sk-SK" sz="1600" kern="0" dirty="0">
                <a:solidFill>
                  <a:srgbClr val="FF0000"/>
                </a:solidFill>
              </a:rPr>
              <a:t> musia mať na obale LP uvedené bezpečnostné prvky?</a:t>
            </a:r>
          </a:p>
          <a:p>
            <a:r>
              <a:rPr lang="sk-SK" sz="1600" kern="0" dirty="0"/>
              <a:t>LP vydávané na lekársky predpis, musia byť vybavené bezpečnostnými prvkami , pokiaľ neboli zapísané na tzv. </a:t>
            </a:r>
            <a:r>
              <a:rPr lang="sk-SK" sz="1600" kern="0" dirty="0" err="1"/>
              <a:t>White</a:t>
            </a:r>
            <a:r>
              <a:rPr lang="sk-SK" sz="1600" kern="0" dirty="0"/>
              <a:t> list </a:t>
            </a:r>
          </a:p>
          <a:p>
            <a:r>
              <a:rPr lang="sk-SK" sz="1600" kern="0" dirty="0"/>
              <a:t>LP vydávané bez lekárskeho predpisu nesmú byť vybavené bezpečnostnými prvkami, pokiaľ neboli zapísané na tzv. Black list</a:t>
            </a:r>
          </a:p>
          <a:p>
            <a:r>
              <a:rPr lang="sk-SK" sz="1600" kern="0" dirty="0"/>
              <a:t>Členské štáty EU majú právo zmeniť v odôvodnených prípadoch tieto zásady cez svoju legislatívu, resp. usmernenia</a:t>
            </a:r>
          </a:p>
          <a:p>
            <a:endParaRPr lang="sk-SK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3BDAF-30BE-442A-A291-5B4FCA08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2BF7-5151-486D-8012-C9A08E20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927100"/>
            <a:ext cx="7377967" cy="709865"/>
          </a:xfrm>
        </p:spPr>
        <p:txBody>
          <a:bodyPr/>
          <a:lstStyle/>
          <a:p>
            <a:r>
              <a:rPr lang="en-US" sz="2800" dirty="0" err="1"/>
              <a:t>Delegované</a:t>
            </a:r>
            <a:r>
              <a:rPr lang="en-US" sz="2800" dirty="0"/>
              <a:t> </a:t>
            </a:r>
            <a:r>
              <a:rPr lang="en-US" sz="2800" dirty="0" err="1"/>
              <a:t>nariadenie</a:t>
            </a:r>
            <a:r>
              <a:rPr lang="en-US" sz="2800" dirty="0"/>
              <a:t> 2016/161(EU)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9F4D-0A6E-4ADA-A071-3676C2B4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441" y="2268334"/>
            <a:ext cx="6345260" cy="3751467"/>
          </a:xfrm>
        </p:spPr>
        <p:txBody>
          <a:bodyPr>
            <a:normAutofit/>
          </a:bodyPr>
          <a:lstStyle/>
          <a:p>
            <a:r>
              <a:rPr lang="en-US" dirty="0" err="1"/>
              <a:t>Vydané</a:t>
            </a:r>
            <a:r>
              <a:rPr lang="en-US" dirty="0"/>
              <a:t> 2.10. 2015</a:t>
            </a:r>
          </a:p>
          <a:p>
            <a:r>
              <a:rPr lang="en-US" dirty="0" err="1"/>
              <a:t>Zverejnené</a:t>
            </a:r>
            <a:r>
              <a:rPr lang="en-US" dirty="0"/>
              <a:t> 9.2.2016 </a:t>
            </a:r>
          </a:p>
          <a:p>
            <a:r>
              <a:rPr lang="en-US" dirty="0" err="1"/>
              <a:t>Platné</a:t>
            </a:r>
            <a:r>
              <a:rPr lang="en-US" dirty="0"/>
              <a:t> od 9.2.2019 </a:t>
            </a:r>
          </a:p>
          <a:p>
            <a:r>
              <a:rPr lang="en-US" dirty="0" err="1"/>
              <a:t>Obsah</a:t>
            </a:r>
            <a:r>
              <a:rPr lang="en-US" dirty="0"/>
              <a:t>: 11 </a:t>
            </a:r>
            <a:r>
              <a:rPr lang="en-US" dirty="0" err="1"/>
              <a:t>kapitol</a:t>
            </a:r>
            <a:r>
              <a:rPr lang="en-US" dirty="0"/>
              <a:t>, 50 </a:t>
            </a:r>
            <a:r>
              <a:rPr lang="en-US" dirty="0" err="1"/>
              <a:t>článkov</a:t>
            </a:r>
            <a:r>
              <a:rPr lang="sk-SK" dirty="0"/>
              <a:t>,</a:t>
            </a:r>
            <a:r>
              <a:rPr lang="en-US" dirty="0"/>
              <a:t> 4 </a:t>
            </a:r>
            <a:r>
              <a:rPr lang="en-US" dirty="0" err="1"/>
              <a:t>prílohy</a:t>
            </a:r>
            <a:r>
              <a:rPr lang="en-US" dirty="0"/>
              <a:t>:</a:t>
            </a:r>
          </a:p>
          <a:p>
            <a:pPr marL="745236" lvl="1" indent="-342900">
              <a:buFont typeface="+mj-lt"/>
              <a:buAutoNum type="arabicPeriod"/>
            </a:pPr>
            <a:r>
              <a:rPr lang="en-US" dirty="0" err="1"/>
              <a:t>Zoznam</a:t>
            </a:r>
            <a:r>
              <a:rPr lang="en-US" dirty="0"/>
              <a:t> LP – White list</a:t>
            </a:r>
          </a:p>
          <a:p>
            <a:pPr marL="745236" lvl="1" indent="-342900">
              <a:buFont typeface="+mj-lt"/>
              <a:buAutoNum type="arabicPeriod"/>
            </a:pPr>
            <a:r>
              <a:rPr lang="en-US" dirty="0" err="1"/>
              <a:t>Zoznam</a:t>
            </a:r>
            <a:r>
              <a:rPr lang="en-US" dirty="0"/>
              <a:t> LP – Black list</a:t>
            </a:r>
          </a:p>
          <a:p>
            <a:pPr marL="745236" lvl="1" indent="-342900">
              <a:buFont typeface="+mj-lt"/>
              <a:buAutoNum type="arabicPeriod"/>
            </a:pPr>
            <a:r>
              <a:rPr lang="en-US" dirty="0" err="1"/>
              <a:t>Formulár</a:t>
            </a:r>
            <a:r>
              <a:rPr lang="en-US" dirty="0"/>
              <a:t> </a:t>
            </a:r>
            <a:r>
              <a:rPr lang="en-US" dirty="0" err="1"/>
              <a:t>oznámenie</a:t>
            </a:r>
            <a:r>
              <a:rPr lang="en-US" dirty="0"/>
              <a:t> EK – </a:t>
            </a:r>
            <a:r>
              <a:rPr lang="en-US" dirty="0" err="1"/>
              <a:t>doplnenie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Black list </a:t>
            </a:r>
          </a:p>
          <a:p>
            <a:pPr marL="745236" lvl="1" indent="-342900">
              <a:buFont typeface="+mj-lt"/>
              <a:buAutoNum type="arabicPeriod"/>
            </a:pPr>
            <a:r>
              <a:rPr lang="en-US" dirty="0" err="1"/>
              <a:t>Formulár</a:t>
            </a:r>
            <a:r>
              <a:rPr lang="en-US" dirty="0"/>
              <a:t> </a:t>
            </a:r>
            <a:r>
              <a:rPr lang="en-US" dirty="0" err="1"/>
              <a:t>oznámenie</a:t>
            </a:r>
            <a:r>
              <a:rPr lang="en-US" dirty="0"/>
              <a:t> EK – </a:t>
            </a:r>
            <a:r>
              <a:rPr lang="en-US" dirty="0" err="1"/>
              <a:t>doplnenie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White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42DA3-EF9D-4238-B2BD-C0AE4560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2B-7BC2-43E9-8B6A-2847DDCF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927100"/>
            <a:ext cx="7449975" cy="709865"/>
          </a:xfrm>
        </p:spPr>
        <p:txBody>
          <a:bodyPr/>
          <a:lstStyle/>
          <a:p>
            <a:pPr algn="ctr"/>
            <a:r>
              <a:rPr lang="sk-SK" sz="2400" dirty="0"/>
              <a:t>Kapitoly </a:t>
            </a:r>
            <a:r>
              <a:rPr lang="en-US" sz="2400" dirty="0" err="1"/>
              <a:t>Delegované</a:t>
            </a:r>
            <a:r>
              <a:rPr lang="sk-SK" sz="2400" dirty="0"/>
              <a:t>ho</a:t>
            </a:r>
            <a:r>
              <a:rPr lang="en-US" sz="2400" dirty="0"/>
              <a:t> </a:t>
            </a:r>
            <a:r>
              <a:rPr lang="en-US" sz="2400" dirty="0" err="1"/>
              <a:t>nariadeni</a:t>
            </a:r>
            <a:r>
              <a:rPr lang="sk-SK" sz="2400" dirty="0"/>
              <a:t>a</a:t>
            </a:r>
            <a:r>
              <a:rPr lang="en-US" sz="2400" dirty="0"/>
              <a:t> </a:t>
            </a:r>
            <a:br>
              <a:rPr lang="sk-SK" sz="2400" dirty="0"/>
            </a:br>
            <a:r>
              <a:rPr lang="en-US" sz="2400" dirty="0"/>
              <a:t>2016/161(EU)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E123-23BC-4545-84DD-086CABD3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9" y="2268334"/>
            <a:ext cx="8280919" cy="3530599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Predmet</a:t>
            </a:r>
            <a:r>
              <a:rPr lang="en-US" dirty="0"/>
              <a:t> a </a:t>
            </a:r>
            <a:r>
              <a:rPr lang="en-US" dirty="0" err="1"/>
              <a:t>vymedzenie</a:t>
            </a:r>
            <a:r>
              <a:rPr lang="en-US" dirty="0"/>
              <a:t> </a:t>
            </a:r>
            <a:r>
              <a:rPr lang="en-US" dirty="0" err="1"/>
              <a:t>pojmov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Technická</a:t>
            </a:r>
            <a:r>
              <a:rPr lang="en-US" dirty="0"/>
              <a:t> </a:t>
            </a:r>
            <a:r>
              <a:rPr lang="en-US" dirty="0" err="1"/>
              <a:t>špecifikácia</a:t>
            </a:r>
            <a:r>
              <a:rPr lang="en-US" dirty="0"/>
              <a:t> </a:t>
            </a:r>
            <a:r>
              <a:rPr lang="sk-SK" dirty="0"/>
              <a:t>špecifického</a:t>
            </a:r>
            <a:r>
              <a:rPr lang="en-US" dirty="0"/>
              <a:t> </a:t>
            </a:r>
            <a:r>
              <a:rPr lang="en-US" dirty="0" err="1"/>
              <a:t>identifikátora</a:t>
            </a:r>
            <a:r>
              <a:rPr lang="en-US" dirty="0"/>
              <a:t> (UI)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Všeobecné</a:t>
            </a:r>
            <a:r>
              <a:rPr lang="en-US" dirty="0"/>
              <a:t> </a:t>
            </a:r>
            <a:r>
              <a:rPr lang="en-US" dirty="0" err="1"/>
              <a:t>ustanovenia</a:t>
            </a:r>
            <a:r>
              <a:rPr lang="en-US" dirty="0"/>
              <a:t> o </a:t>
            </a:r>
            <a:r>
              <a:rPr lang="en-US" dirty="0" err="1"/>
              <a:t>overení</a:t>
            </a:r>
            <a:r>
              <a:rPr lang="en-US" dirty="0"/>
              <a:t> </a:t>
            </a:r>
            <a:r>
              <a:rPr lang="en-US" dirty="0" err="1"/>
              <a:t>bezpečnostných</a:t>
            </a:r>
            <a:r>
              <a:rPr lang="en-US" dirty="0"/>
              <a:t> </a:t>
            </a:r>
            <a:r>
              <a:rPr lang="en-US" dirty="0" err="1"/>
              <a:t>prvkov</a:t>
            </a:r>
            <a:r>
              <a:rPr lang="en-US" dirty="0"/>
              <a:t> (BP)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Spôsoby</a:t>
            </a:r>
            <a:r>
              <a:rPr lang="en-US" dirty="0"/>
              <a:t> </a:t>
            </a:r>
            <a:r>
              <a:rPr lang="en-US" dirty="0" err="1"/>
              <a:t>overenia</a:t>
            </a:r>
            <a:r>
              <a:rPr lang="en-US" dirty="0"/>
              <a:t> BP a </a:t>
            </a:r>
            <a:r>
              <a:rPr lang="en-US" dirty="0" err="1"/>
              <a:t>vyradenie</a:t>
            </a:r>
            <a:r>
              <a:rPr lang="en-US" dirty="0"/>
              <a:t> UI </a:t>
            </a:r>
            <a:r>
              <a:rPr lang="en-US" dirty="0" err="1"/>
              <a:t>uskutočnené</a:t>
            </a:r>
            <a:r>
              <a:rPr lang="en-US" dirty="0"/>
              <a:t> </a:t>
            </a:r>
            <a:r>
              <a:rPr lang="en-US" dirty="0" err="1"/>
              <a:t>výrobcami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Spôsoby</a:t>
            </a:r>
            <a:r>
              <a:rPr lang="en-US" dirty="0"/>
              <a:t> </a:t>
            </a:r>
            <a:r>
              <a:rPr lang="en-US" dirty="0" err="1"/>
              <a:t>overenia</a:t>
            </a:r>
            <a:r>
              <a:rPr lang="en-US" dirty="0"/>
              <a:t> BP a </a:t>
            </a:r>
            <a:r>
              <a:rPr lang="en-US" dirty="0" err="1"/>
              <a:t>vyradenie</a:t>
            </a:r>
            <a:r>
              <a:rPr lang="en-US" dirty="0"/>
              <a:t> UI </a:t>
            </a:r>
            <a:r>
              <a:rPr lang="en-US" dirty="0" err="1"/>
              <a:t>uskutočnené</a:t>
            </a:r>
            <a:r>
              <a:rPr lang="en-US" dirty="0"/>
              <a:t> </a:t>
            </a:r>
            <a:r>
              <a:rPr lang="en-US" dirty="0" err="1"/>
              <a:t>distribútormi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Spôsoby</a:t>
            </a:r>
            <a:r>
              <a:rPr lang="en-US" dirty="0"/>
              <a:t> </a:t>
            </a:r>
            <a:r>
              <a:rPr lang="en-US" dirty="0" err="1"/>
              <a:t>overenia</a:t>
            </a:r>
            <a:r>
              <a:rPr lang="en-US" dirty="0"/>
              <a:t> BP a </a:t>
            </a:r>
            <a:r>
              <a:rPr lang="en-US" dirty="0" err="1"/>
              <a:t>vyradenie</a:t>
            </a:r>
            <a:r>
              <a:rPr lang="en-US" dirty="0"/>
              <a:t> UI </a:t>
            </a:r>
            <a:r>
              <a:rPr lang="en-US" dirty="0" err="1"/>
              <a:t>uskutočnené</a:t>
            </a:r>
            <a:r>
              <a:rPr lang="en-US" dirty="0"/>
              <a:t>  </a:t>
            </a:r>
            <a:r>
              <a:rPr lang="en-US" dirty="0" err="1"/>
              <a:t>osobami</a:t>
            </a:r>
            <a:r>
              <a:rPr lang="en-US" dirty="0"/>
              <a:t> </a:t>
            </a:r>
            <a:r>
              <a:rPr lang="sk-SK" dirty="0" err="1"/>
              <a:t>op</a:t>
            </a:r>
            <a:r>
              <a:rPr lang="en-US" dirty="0" err="1"/>
              <a:t>rávnenými</a:t>
            </a:r>
            <a:r>
              <a:rPr lang="en-US" dirty="0"/>
              <a:t> </a:t>
            </a:r>
            <a:r>
              <a:rPr lang="en-US" dirty="0" err="1"/>
              <a:t>vydávať</a:t>
            </a:r>
            <a:r>
              <a:rPr lang="en-US" dirty="0"/>
              <a:t> LP </a:t>
            </a:r>
            <a:r>
              <a:rPr lang="en-US" dirty="0" err="1"/>
              <a:t>verejnosti</a:t>
            </a:r>
            <a:r>
              <a:rPr lang="en-US" dirty="0"/>
              <a:t> (</a:t>
            </a:r>
            <a:r>
              <a:rPr lang="en-US" dirty="0" err="1"/>
              <a:t>lekárne</a:t>
            </a:r>
            <a:r>
              <a:rPr lang="en-US" dirty="0"/>
              <a:t>)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Zriadenie</a:t>
            </a:r>
            <a:r>
              <a:rPr lang="en-US" dirty="0"/>
              <a:t>, </a:t>
            </a:r>
            <a:r>
              <a:rPr lang="en-US" dirty="0" err="1"/>
              <a:t>správa</a:t>
            </a:r>
            <a:r>
              <a:rPr lang="en-US" dirty="0"/>
              <a:t> a </a:t>
            </a:r>
            <a:r>
              <a:rPr lang="en-US" dirty="0" err="1"/>
              <a:t>prístup</a:t>
            </a:r>
            <a:r>
              <a:rPr lang="en-US" dirty="0"/>
              <a:t> do </a:t>
            </a:r>
            <a:r>
              <a:rPr lang="en-US" dirty="0" err="1"/>
              <a:t>registračného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Povinnosti</a:t>
            </a:r>
            <a:r>
              <a:rPr lang="en-US" dirty="0"/>
              <a:t> </a:t>
            </a:r>
            <a:r>
              <a:rPr lang="en-US" dirty="0" err="1"/>
              <a:t>držiteľov</a:t>
            </a:r>
            <a:r>
              <a:rPr lang="en-US" dirty="0"/>
              <a:t> </a:t>
            </a:r>
            <a:r>
              <a:rPr lang="en-US" dirty="0" err="1"/>
              <a:t>povolenia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uvedenie</a:t>
            </a:r>
            <a:r>
              <a:rPr lang="en-US" dirty="0"/>
              <a:t> </a:t>
            </a:r>
            <a:r>
              <a:rPr lang="en-US" dirty="0" err="1"/>
              <a:t>lieku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, </a:t>
            </a:r>
            <a:r>
              <a:rPr lang="en-US" dirty="0" err="1"/>
              <a:t>paralelných</a:t>
            </a:r>
            <a:r>
              <a:rPr lang="en-US" dirty="0"/>
              <a:t> </a:t>
            </a:r>
            <a:r>
              <a:rPr lang="en-US" dirty="0" err="1"/>
              <a:t>dovozcov</a:t>
            </a:r>
            <a:r>
              <a:rPr lang="en-US" dirty="0"/>
              <a:t> a </a:t>
            </a:r>
            <a:r>
              <a:rPr lang="en-US" dirty="0" err="1"/>
              <a:t>paralelných</a:t>
            </a:r>
            <a:r>
              <a:rPr lang="en-US" dirty="0"/>
              <a:t> </a:t>
            </a:r>
            <a:r>
              <a:rPr lang="en-US" dirty="0" err="1"/>
              <a:t>distribútorov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Povinnosti</a:t>
            </a:r>
            <a:r>
              <a:rPr lang="en-US" dirty="0"/>
              <a:t> </a:t>
            </a:r>
            <a:r>
              <a:rPr lang="en-US" dirty="0" err="1"/>
              <a:t>príslušných</a:t>
            </a:r>
            <a:r>
              <a:rPr lang="en-US" dirty="0"/>
              <a:t> </a:t>
            </a:r>
            <a:r>
              <a:rPr lang="en-US" dirty="0" err="1"/>
              <a:t>vnútroštátnych</a:t>
            </a:r>
            <a:r>
              <a:rPr lang="en-US" dirty="0"/>
              <a:t> </a:t>
            </a:r>
            <a:r>
              <a:rPr lang="en-US" dirty="0" err="1"/>
              <a:t>orgánov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Zoznam</a:t>
            </a:r>
            <a:r>
              <a:rPr lang="en-US" dirty="0"/>
              <a:t> </a:t>
            </a:r>
            <a:r>
              <a:rPr lang="en-US" dirty="0" err="1"/>
              <a:t>výnimiek</a:t>
            </a:r>
            <a:r>
              <a:rPr lang="en-US" dirty="0"/>
              <a:t> a </a:t>
            </a:r>
            <a:r>
              <a:rPr lang="en-US" dirty="0" err="1"/>
              <a:t>oznamovanie</a:t>
            </a:r>
            <a:r>
              <a:rPr lang="en-US" dirty="0"/>
              <a:t>  </a:t>
            </a:r>
            <a:r>
              <a:rPr lang="en-US" dirty="0" err="1"/>
              <a:t>Komisii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Prechodné</a:t>
            </a:r>
            <a:r>
              <a:rPr lang="en-US" dirty="0"/>
              <a:t> </a:t>
            </a:r>
            <a:r>
              <a:rPr lang="en-US" dirty="0" err="1"/>
              <a:t>opatrenia</a:t>
            </a:r>
            <a:r>
              <a:rPr lang="en-US" dirty="0"/>
              <a:t> a </a:t>
            </a:r>
            <a:r>
              <a:rPr lang="en-US" dirty="0" err="1"/>
              <a:t>nadobudnutie</a:t>
            </a:r>
            <a:r>
              <a:rPr lang="en-US" dirty="0"/>
              <a:t> </a:t>
            </a:r>
            <a:r>
              <a:rPr lang="en-US" dirty="0" err="1"/>
              <a:t>účinnosti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2E76A-9C10-410B-BAD3-CC6E43A8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9EE2-8209-4B00-8694-359D62EE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6" y="927100"/>
            <a:ext cx="7714348" cy="709865"/>
          </a:xfrm>
        </p:spPr>
        <p:txBody>
          <a:bodyPr/>
          <a:lstStyle/>
          <a:p>
            <a:pPr algn="ctr"/>
            <a:r>
              <a:rPr lang="sk-SK" sz="2400" dirty="0"/>
              <a:t>Bezpečnostné prvky detailnejšie</a:t>
            </a:r>
            <a:br>
              <a:rPr lang="sk-SK" sz="2400" dirty="0"/>
            </a:br>
            <a:r>
              <a:rPr lang="sk-SK" sz="2400" dirty="0"/>
              <a:t>1. Špecifický identifikátor - 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DE7C-6100-4E23-8714-1E7D376B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441" y="2268334"/>
            <a:ext cx="7603483" cy="3751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/>
              <a:t>Technické špecifikácia</a:t>
            </a:r>
            <a:endParaRPr lang="en-US" dirty="0"/>
          </a:p>
          <a:p>
            <a:r>
              <a:rPr lang="sk-SK" dirty="0"/>
              <a:t>UI je séria numerických ,alfanumerických znakov </a:t>
            </a:r>
            <a:r>
              <a:rPr lang="sk-SK" dirty="0" err="1"/>
              <a:t>špeciifických</a:t>
            </a:r>
            <a:r>
              <a:rPr lang="sk-SK" dirty="0"/>
              <a:t> pre balenie LP </a:t>
            </a:r>
            <a:endParaRPr lang="en-US" dirty="0"/>
          </a:p>
          <a:p>
            <a:r>
              <a:rPr lang="sk-SK" dirty="0"/>
              <a:t>UI obsahuje : 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dirty="0"/>
              <a:t>produkt kód LP </a:t>
            </a:r>
            <a:r>
              <a:rPr lang="en-US" sz="1400" dirty="0"/>
              <a:t>(GTIN)</a:t>
            </a:r>
            <a:r>
              <a:rPr lang="sk-SK" sz="1400" dirty="0"/>
              <a:t>  - AI 01 -14 číselných znakov – štandardizovaný kód GS1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dirty="0"/>
              <a:t>sériové číslo balenia LP – AI 21 – maximálne 20 alfanumerických znakov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dirty="0"/>
              <a:t>číslo šarže LP – AI 10 – maximálne 20 alfanumerických znakov</a:t>
            </a:r>
          </a:p>
          <a:p>
            <a:pPr marL="745236" lvl="1" indent="-342900">
              <a:buFont typeface="+mj-lt"/>
              <a:buAutoNum type="arabicPeriod"/>
            </a:pPr>
            <a:r>
              <a:rPr lang="sk-SK" sz="1400" dirty="0"/>
              <a:t>dátum exspirácie LP – AI 17 – 6 číselných znakov formát YYMMDD alebo YYMM00</a:t>
            </a:r>
            <a:endParaRPr lang="en-US" sz="1400" dirty="0"/>
          </a:p>
          <a:p>
            <a:r>
              <a:rPr lang="sk-SK" dirty="0"/>
              <a:t>Nosič UI: </a:t>
            </a:r>
          </a:p>
          <a:p>
            <a:pPr marL="402336" lvl="1" indent="0">
              <a:buNone/>
            </a:pPr>
            <a:r>
              <a:rPr lang="sk-SK" dirty="0"/>
              <a:t>Dvojrozmerný  kód, strojovo čitateľný s detekciou a korekciou chýb ako dátová matica ECC200, alebo  vyšší. Štruktúra 2D kódu, kód ako dátový prvok a použitý kódovací systém musia zodpovedať príslušnej ISO  norme </a:t>
            </a:r>
          </a:p>
          <a:p>
            <a:r>
              <a:rPr lang="sk-SK" dirty="0"/>
              <a:t>Na obale budú ďalej vytlačené vo formáte čitateľnom okom v blízkosti 2D kódu nasledujúca údaje: kód LP, sériové číslo </a:t>
            </a:r>
            <a:endParaRPr lang="en-US" dirty="0"/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BE551-0EA2-409B-8F0B-0723F8C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3D6D-148B-41A2-BC26-D5BF4D4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Nosič UI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E41C0-D822-4FD7-80A5-D4D6A1C6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882098-0FBF-4446-8C91-0522E6EE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436181"/>
            <a:ext cx="8496944" cy="32670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0265159-158B-41CC-924B-889144B991B5}"/>
              </a:ext>
            </a:extLst>
          </p:cNvPr>
          <p:cNvSpPr/>
          <p:nvPr/>
        </p:nvSpPr>
        <p:spPr>
          <a:xfrm>
            <a:off x="2943554" y="3356992"/>
            <a:ext cx="3672408" cy="35010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ED15D2-10CD-4FD9-B439-6AF2EFCB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51" y="5703255"/>
            <a:ext cx="1156106" cy="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216-92E8-4CE3-9836-D0F03FA8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441" y="927100"/>
            <a:ext cx="7017927" cy="709865"/>
          </a:xfrm>
        </p:spPr>
        <p:txBody>
          <a:bodyPr/>
          <a:lstStyle/>
          <a:p>
            <a:pPr algn="ctr"/>
            <a:r>
              <a:rPr lang="sk-SK" sz="2400" dirty="0"/>
              <a:t>Časť UI – produkt kód</a:t>
            </a:r>
            <a:br>
              <a:rPr lang="sk-SK" sz="2400" dirty="0"/>
            </a:br>
            <a:r>
              <a:rPr lang="sk-SK" sz="2400" dirty="0"/>
              <a:t>GTIN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5CA37-DBF0-469C-95A1-89A4215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2C5BE-C24D-425C-A5A3-9F1D4F04A25E}"/>
              </a:ext>
            </a:extLst>
          </p:cNvPr>
          <p:cNvSpPr/>
          <p:nvPr/>
        </p:nvSpPr>
        <p:spPr>
          <a:xfrm>
            <a:off x="2390442" y="2276872"/>
            <a:ext cx="781001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C6C"/>
                </a:solidFill>
                <a:latin typeface="Verdana" panose="020B0604030504040204" pitchFamily="34" charset="0"/>
              </a:rPr>
              <a:t>Identifikační</a:t>
            </a:r>
            <a: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2C6C"/>
                </a:solidFill>
                <a:latin typeface="Verdana" panose="020B0604030504040204" pitchFamily="34" charset="0"/>
              </a:rPr>
              <a:t>struktura</a:t>
            </a:r>
            <a: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  <a:t> GTIN</a:t>
            </a:r>
            <a:endParaRPr lang="sk-SK" dirty="0">
              <a:solidFill>
                <a:srgbClr val="002C6C"/>
              </a:solidFill>
              <a:latin typeface="Verdana" panose="020B0604030504040204" pitchFamily="34" charset="0"/>
            </a:endParaRPr>
          </a:p>
          <a:p>
            <a:r>
              <a:rPr lang="en-US" b="1" dirty="0">
                <a:solidFill>
                  <a:srgbClr val="002C6C"/>
                </a:solidFill>
                <a:latin typeface="Verdana-Bold"/>
              </a:rPr>
              <a:t>GTIN </a:t>
            </a:r>
            <a: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  <a:t>(</a:t>
            </a:r>
            <a:r>
              <a:rPr lang="en-US" i="1" dirty="0">
                <a:solidFill>
                  <a:srgbClr val="002C6C"/>
                </a:solidFill>
                <a:latin typeface="Verdana-Italic"/>
              </a:rPr>
              <a:t>„EAN“</a:t>
            </a:r>
            <a: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  <a:t>) </a:t>
            </a:r>
            <a:r>
              <a:rPr lang="en-US" b="1" dirty="0" err="1">
                <a:solidFill>
                  <a:srgbClr val="002C6C"/>
                </a:solidFill>
                <a:latin typeface="Verdana-Bold"/>
              </a:rPr>
              <a:t>obsahuje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:</a:t>
            </a: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r>
              <a:rPr lang="sk-SK" b="1" dirty="0">
                <a:solidFill>
                  <a:srgbClr val="002C6C"/>
                </a:solidFill>
                <a:latin typeface="Verdana-Bold"/>
              </a:rPr>
              <a:t>	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GCP </a:t>
            </a:r>
            <a: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  <a:t>(Global Company Prefix)</a:t>
            </a:r>
            <a:r>
              <a:rPr lang="sk-SK" dirty="0">
                <a:solidFill>
                  <a:srgbClr val="002C6C"/>
                </a:solidFill>
                <a:latin typeface="Verdana" panose="020B0604030504040204" pitchFamily="34" charset="0"/>
              </a:rPr>
              <a:t> </a:t>
            </a:r>
            <a:r>
              <a:rPr lang="en-US" dirty="0"/>
              <a:t> </a:t>
            </a:r>
            <a:br>
              <a:rPr lang="en-US" dirty="0">
                <a:solidFill>
                  <a:srgbClr val="002C6C"/>
                </a:solidFill>
                <a:latin typeface="Verdana" panose="020B0604030504040204" pitchFamily="34" charset="0"/>
              </a:rPr>
            </a:br>
            <a:r>
              <a:rPr lang="sk-SK" dirty="0">
                <a:solidFill>
                  <a:srgbClr val="002C6C"/>
                </a:solidFill>
                <a:latin typeface="Verdana" panose="020B0604030504040204" pitchFamily="34" charset="0"/>
              </a:rPr>
              <a:t>	</a:t>
            </a:r>
            <a:r>
              <a:rPr lang="en-US" b="1" dirty="0" err="1">
                <a:solidFill>
                  <a:srgbClr val="002C6C"/>
                </a:solidFill>
                <a:latin typeface="Verdana-Bold"/>
              </a:rPr>
              <a:t>číslo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 </a:t>
            </a:r>
            <a:r>
              <a:rPr lang="en-US" b="1" dirty="0" err="1">
                <a:solidFill>
                  <a:srgbClr val="002C6C"/>
                </a:solidFill>
                <a:latin typeface="Verdana-Bold"/>
              </a:rPr>
              <a:t>položky</a:t>
            </a: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r>
              <a:rPr lang="sk-SK" b="1" dirty="0">
                <a:solidFill>
                  <a:srgbClr val="002C6C"/>
                </a:solidFill>
                <a:latin typeface="Verdana-Bold"/>
              </a:rPr>
              <a:t>	</a:t>
            </a:r>
            <a:r>
              <a:rPr lang="en-US" b="1" dirty="0" err="1">
                <a:solidFill>
                  <a:srgbClr val="00B0F0"/>
                </a:solidFill>
                <a:latin typeface="Verdana-Bold"/>
              </a:rPr>
              <a:t>kontroln</a:t>
            </a:r>
            <a:r>
              <a:rPr lang="sk-SK" b="1" dirty="0">
                <a:solidFill>
                  <a:srgbClr val="00B0F0"/>
                </a:solidFill>
                <a:latin typeface="Verdana-Bold"/>
              </a:rPr>
              <a:t>á</a:t>
            </a:r>
            <a:r>
              <a:rPr lang="en-US" b="1" dirty="0">
                <a:solidFill>
                  <a:srgbClr val="00B0F0"/>
                </a:solidFill>
                <a:latin typeface="Verdana-Bold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Verdana-Bold"/>
              </a:rPr>
              <a:t>číslic</a:t>
            </a:r>
            <a:r>
              <a:rPr lang="sk-SK" b="1" dirty="0">
                <a:solidFill>
                  <a:srgbClr val="00B0F0"/>
                </a:solidFill>
                <a:latin typeface="Verdana-Bold"/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 </a:t>
            </a:r>
            <a:br>
              <a:rPr lang="en-US" dirty="0"/>
            </a:br>
            <a:endParaRPr lang="sk-SK" dirty="0"/>
          </a:p>
          <a:p>
            <a:r>
              <a:rPr lang="en-US" b="1" dirty="0">
                <a:solidFill>
                  <a:srgbClr val="002C6C"/>
                </a:solidFill>
                <a:latin typeface="Verdana-Bold"/>
              </a:rPr>
              <a:t>GTIN-13 vs. GTIN-14</a:t>
            </a:r>
            <a:r>
              <a:rPr lang="en-US" sz="1100" b="1" dirty="0">
                <a:solidFill>
                  <a:srgbClr val="F26334"/>
                </a:solidFill>
                <a:latin typeface="Verdana-Bold"/>
              </a:rPr>
              <a:t>*)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:</a:t>
            </a: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br>
              <a:rPr lang="en-US" sz="500" dirty="0">
                <a:solidFill>
                  <a:srgbClr val="454545"/>
                </a:solidFill>
                <a:latin typeface="Verdana" panose="020B0604030504040204" pitchFamily="34" charset="0"/>
              </a:rPr>
            </a:br>
            <a:endParaRPr lang="sk-SK" sz="500" dirty="0">
              <a:solidFill>
                <a:srgbClr val="454545"/>
              </a:solidFill>
              <a:latin typeface="Verdana" panose="020B0604030504040204" pitchFamily="34" charset="0"/>
            </a:endParaRPr>
          </a:p>
          <a:p>
            <a:endParaRPr lang="sk-SK" sz="500" b="1" dirty="0">
              <a:solidFill>
                <a:srgbClr val="454545"/>
              </a:solidFill>
              <a:latin typeface="Verdana" panose="020B0604030504040204" pitchFamily="34" charset="0"/>
            </a:endParaRPr>
          </a:p>
          <a:p>
            <a:r>
              <a:rPr lang="en-US" sz="1200" b="1" dirty="0">
                <a:solidFill>
                  <a:srgbClr val="F26334"/>
                </a:solidFill>
                <a:latin typeface="Verdana-Bold"/>
              </a:rPr>
              <a:t>*)</a:t>
            </a:r>
            <a:r>
              <a:rPr lang="sk-SK" sz="1200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sz="1200" b="1" dirty="0">
                <a:solidFill>
                  <a:srgbClr val="F26334"/>
                </a:solidFill>
                <a:latin typeface="Verdana-Bold"/>
              </a:rPr>
              <a:t>Do </a:t>
            </a:r>
            <a:r>
              <a:rPr lang="en-US" sz="1200" b="1" dirty="0" err="1">
                <a:solidFill>
                  <a:srgbClr val="F26334"/>
                </a:solidFill>
                <a:latin typeface="Verdana-Bold"/>
              </a:rPr>
              <a:t>symbolu</a:t>
            </a:r>
            <a:r>
              <a:rPr lang="en-US" sz="1200" b="1" dirty="0">
                <a:solidFill>
                  <a:srgbClr val="F26334"/>
                </a:solidFill>
                <a:latin typeface="Verdana-Bold"/>
              </a:rPr>
              <a:t> GS1 Data Matrix se </a:t>
            </a:r>
            <a:r>
              <a:rPr lang="en-US" sz="1200" b="1" dirty="0" err="1">
                <a:solidFill>
                  <a:srgbClr val="F26334"/>
                </a:solidFill>
                <a:latin typeface="Verdana-Bold"/>
              </a:rPr>
              <a:t>kóduje</a:t>
            </a:r>
            <a:r>
              <a:rPr lang="en-US" sz="1200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sz="1200" b="1" dirty="0" err="1">
                <a:solidFill>
                  <a:srgbClr val="F26334"/>
                </a:solidFill>
                <a:latin typeface="Verdana-Bold"/>
              </a:rPr>
              <a:t>vždy</a:t>
            </a:r>
            <a:r>
              <a:rPr lang="en-US" sz="1200" b="1" dirty="0">
                <a:solidFill>
                  <a:srgbClr val="F26334"/>
                </a:solidFill>
                <a:latin typeface="Verdana-Bold"/>
              </a:rPr>
              <a:t> GTIN-14</a:t>
            </a:r>
            <a:br>
              <a:rPr lang="en-US" sz="500" b="1" dirty="0">
                <a:solidFill>
                  <a:srgbClr val="F26334"/>
                </a:solidFill>
                <a:latin typeface="Verdana-Bold"/>
              </a:rPr>
            </a:br>
            <a:endParaRPr lang="en-US" sz="500" b="1" dirty="0">
              <a:solidFill>
                <a:srgbClr val="F26334"/>
              </a:solidFill>
              <a:latin typeface="Verdana-Bold"/>
            </a:endParaRPr>
          </a:p>
          <a:p>
            <a:endParaRPr lang="en-US" sz="500" b="1" dirty="0">
              <a:solidFill>
                <a:srgbClr val="F26334"/>
              </a:solidFill>
              <a:latin typeface="Verdana-Bold"/>
            </a:endParaRPr>
          </a:p>
          <a:p>
            <a:r>
              <a:rPr lang="sk-SK" b="1" dirty="0">
                <a:solidFill>
                  <a:srgbClr val="92D050"/>
                </a:solidFill>
                <a:latin typeface="Verdana-Bold"/>
              </a:rPr>
              <a:t>0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 8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5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8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1234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00001</a:t>
            </a:r>
            <a:r>
              <a:rPr lang="sk-SK" b="1" dirty="0">
                <a:solidFill>
                  <a:srgbClr val="002C6C"/>
                </a:solidFill>
                <a:latin typeface="Verdana-Bold"/>
              </a:rPr>
              <a:t> </a:t>
            </a:r>
            <a:r>
              <a:rPr lang="sk-SK" b="1" dirty="0">
                <a:solidFill>
                  <a:srgbClr val="00B0F0"/>
                </a:solidFill>
                <a:latin typeface="Verdana-Bold"/>
              </a:rPr>
              <a:t>K</a:t>
            </a:r>
            <a:br>
              <a:rPr lang="en-US" b="1" dirty="0">
                <a:solidFill>
                  <a:srgbClr val="F26334"/>
                </a:solidFill>
                <a:latin typeface="Verdana-Bold"/>
              </a:rPr>
            </a:br>
            <a:r>
              <a:rPr lang="sk-SK" b="1" dirty="0">
                <a:solidFill>
                  <a:srgbClr val="92D050"/>
                </a:solidFill>
                <a:latin typeface="Verdana-Bold"/>
              </a:rPr>
              <a:t>0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85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8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12345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0001</a:t>
            </a:r>
            <a:r>
              <a:rPr lang="sk-SK" b="1" dirty="0">
                <a:solidFill>
                  <a:srgbClr val="002C6C"/>
                </a:solidFill>
                <a:latin typeface="Verdana-Bold"/>
              </a:rPr>
              <a:t> </a:t>
            </a:r>
            <a:r>
              <a:rPr lang="sk-SK" b="1" dirty="0">
                <a:solidFill>
                  <a:srgbClr val="00B0F0"/>
                </a:solidFill>
                <a:latin typeface="Verdana-Bold"/>
              </a:rPr>
              <a:t>K</a:t>
            </a:r>
            <a:br>
              <a:rPr lang="en-US" b="1" dirty="0">
                <a:solidFill>
                  <a:srgbClr val="F26334"/>
                </a:solidFill>
                <a:latin typeface="Verdana-Bold"/>
              </a:rPr>
            </a:br>
            <a:r>
              <a:rPr lang="sk-SK" b="1" dirty="0">
                <a:solidFill>
                  <a:srgbClr val="92D050"/>
                </a:solidFill>
                <a:latin typeface="Verdana-Bold"/>
              </a:rPr>
              <a:t>0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 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85</a:t>
            </a:r>
            <a:r>
              <a:rPr lang="sk-SK" b="1" dirty="0">
                <a:solidFill>
                  <a:srgbClr val="F26334"/>
                </a:solidFill>
                <a:latin typeface="Verdana-Bold"/>
              </a:rPr>
              <a:t>8</a:t>
            </a:r>
            <a:r>
              <a:rPr lang="en-US" b="1" dirty="0">
                <a:solidFill>
                  <a:srgbClr val="F26334"/>
                </a:solidFill>
                <a:latin typeface="Verdana-Bold"/>
              </a:rPr>
              <a:t>123456 </a:t>
            </a:r>
            <a:r>
              <a:rPr lang="en-US" b="1" dirty="0">
                <a:solidFill>
                  <a:srgbClr val="002C6C"/>
                </a:solidFill>
                <a:latin typeface="Verdana-Bold"/>
              </a:rPr>
              <a:t>001</a:t>
            </a:r>
            <a:r>
              <a:rPr lang="sk-SK" b="1" dirty="0">
                <a:solidFill>
                  <a:srgbClr val="002C6C"/>
                </a:solidFill>
                <a:latin typeface="Verdana-Bold"/>
              </a:rPr>
              <a:t> </a:t>
            </a:r>
            <a:r>
              <a:rPr lang="sk-SK" b="1" dirty="0">
                <a:solidFill>
                  <a:srgbClr val="00B0F0"/>
                </a:solidFill>
                <a:latin typeface="Verdana-Bold"/>
              </a:rPr>
              <a:t>K</a:t>
            </a: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br>
              <a:rPr lang="en-US" b="1" dirty="0">
                <a:solidFill>
                  <a:srgbClr val="002C6C"/>
                </a:solidFill>
                <a:latin typeface="Verdana-Bold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B3ABB-865F-4997-A3DB-BA220E12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73" y="5301208"/>
            <a:ext cx="3799518" cy="9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5552</TotalTime>
  <Words>1915</Words>
  <Application>Microsoft Office PowerPoint</Application>
  <PresentationFormat>Širokouhlá</PresentationFormat>
  <Paragraphs>265</Paragraphs>
  <Slides>29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Verdana</vt:lpstr>
      <vt:lpstr>Verdana-Bold</vt:lpstr>
      <vt:lpstr>Verdana-Italic</vt:lpstr>
      <vt:lpstr>Wingdings 3</vt:lpstr>
      <vt:lpstr>Ion Boardroom</vt:lpstr>
      <vt:lpstr>Worksheet</vt:lpstr>
      <vt:lpstr>Implementácia nariadenia EÚ 2016/161 o povinnosti verifikácie pravosti liekov pri vydávaní lieku pacientovi  v podmienkach SR</vt:lpstr>
      <vt:lpstr>Agenda</vt:lpstr>
      <vt:lpstr>Legislatívny rámec</vt:lpstr>
      <vt:lpstr>Bezpečnostné prvky – BP Smernica 2011/62/EU</vt:lpstr>
      <vt:lpstr>Delegované nariadenie 2016/161(EU)  </vt:lpstr>
      <vt:lpstr>Kapitoly Delegovaného nariadenia  2016/161(EU)</vt:lpstr>
      <vt:lpstr>Bezpečnostné prvky detailnejšie 1. Špecifický identifikátor - UI</vt:lpstr>
      <vt:lpstr>Nosič UI</vt:lpstr>
      <vt:lpstr>Časť UI – produkt kód GTIN</vt:lpstr>
      <vt:lpstr>Prezentácia programu PowerPoint</vt:lpstr>
      <vt:lpstr>Ukážka</vt:lpstr>
      <vt:lpstr>Bezpečnostné prvky detailnejšie 2. ATD</vt:lpstr>
      <vt:lpstr>Slovenská Organizácia pre Overenie Liekov</vt:lpstr>
      <vt:lpstr>Slovenská Organizácia pre Overenie Liekov - SOOL</vt:lpstr>
      <vt:lpstr>Prezentácia programu PowerPoint</vt:lpstr>
      <vt:lpstr>Registračný systém -  EMVS  základný koncept </vt:lpstr>
      <vt:lpstr>Prezentácia programu PowerPoint</vt:lpstr>
      <vt:lpstr>Tok dát v EMVS systéme</vt:lpstr>
      <vt:lpstr>EMVS komponenty a ich vlastníctvo</vt:lpstr>
      <vt:lpstr>Prezentácia programu PowerPoint</vt:lpstr>
      <vt:lpstr>Prípady použitia podporované cez SK NMVS (kto čo bude môcť urobiť)</vt:lpstr>
      <vt:lpstr>Kto bude za systém platiť?</vt:lpstr>
      <vt:lpstr>Prezentácia programu PowerPoint</vt:lpstr>
      <vt:lpstr>Prezentácia programu PowerPoint</vt:lpstr>
      <vt:lpstr>On-boarding fee pre MAHov pre pripojenie MAHa do EU HUB cenník aktuálny k 20/02/2018 – platí OBP na základe zmluvy s EMVO tejto organizácii (jednorázový poplatok)</vt:lpstr>
      <vt:lpstr>Kto sa onboardoval do 1.feb 2018 (do IQE prostredia)</vt:lpstr>
      <vt:lpstr>Prezentácia programu PowerPoint</vt:lpstr>
      <vt:lpstr>Prezentácia programu PowerPoint</vt:lpstr>
      <vt:lpstr>Na záver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SARAP_eCTD seminár</dc:title>
  <dc:creator>Palagyi, Michaela</dc:creator>
  <cp:lastModifiedBy>Pavol Ondrovic</cp:lastModifiedBy>
  <cp:revision>424</cp:revision>
  <cp:lastPrinted>2018-02-19T17:51:53Z</cp:lastPrinted>
  <dcterms:created xsi:type="dcterms:W3CDTF">2014-03-23T13:34:46Z</dcterms:created>
  <dcterms:modified xsi:type="dcterms:W3CDTF">2018-02-26T15:28:35Z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